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324" r:id="rId4"/>
    <p:sldId id="322" r:id="rId5"/>
    <p:sldId id="325" r:id="rId6"/>
    <p:sldId id="327" r:id="rId7"/>
    <p:sldId id="328" r:id="rId8"/>
    <p:sldId id="329" r:id="rId9"/>
    <p:sldId id="330" r:id="rId10"/>
    <p:sldId id="331" r:id="rId11"/>
    <p:sldId id="341" r:id="rId12"/>
    <p:sldId id="332" r:id="rId13"/>
    <p:sldId id="333" r:id="rId14"/>
    <p:sldId id="334" r:id="rId15"/>
    <p:sldId id="342" r:id="rId16"/>
    <p:sldId id="335" r:id="rId17"/>
    <p:sldId id="336" r:id="rId18"/>
    <p:sldId id="337" r:id="rId19"/>
    <p:sldId id="338" r:id="rId20"/>
    <p:sldId id="339"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1B"/>
    <a:srgbClr val="E72236"/>
    <a:srgbClr val="37333B"/>
    <a:srgbClr val="2EC4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79" autoAdjust="0"/>
    <p:restoredTop sz="90012" autoAdjust="0"/>
  </p:normalViewPr>
  <p:slideViewPr>
    <p:cSldViewPr snapToGrid="0" snapToObjects="1">
      <p:cViewPr>
        <p:scale>
          <a:sx n="75" d="100"/>
          <a:sy n="75" d="100"/>
        </p:scale>
        <p:origin x="642" y="708"/>
      </p:cViewPr>
      <p:guideLst/>
    </p:cSldViewPr>
  </p:slideViewPr>
  <p:notesTextViewPr>
    <p:cViewPr>
      <p:scale>
        <a:sx n="1" d="1"/>
        <a:sy n="1" d="1"/>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E2771-DCD5-4049-9945-042AEDA210C9}" type="datetimeFigureOut">
              <a:rPr lang="zh-TW" altLang="en-US" smtClean="0"/>
              <a:t>2018/9/14</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F0B95-068B-448C-B820-D3DD1903D004}" type="slidenum">
              <a:rPr lang="zh-TW" altLang="en-US" smtClean="0"/>
              <a:t>‹#›</a:t>
            </a:fld>
            <a:endParaRPr lang="zh-TW" altLang="en-US"/>
          </a:p>
        </p:txBody>
      </p:sp>
    </p:spTree>
    <p:extLst>
      <p:ext uri="{BB962C8B-B14F-4D97-AF65-F5344CB8AC3E}">
        <p14:creationId xmlns:p14="http://schemas.microsoft.com/office/powerpoint/2010/main" val="167579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3</a:t>
            </a:fld>
            <a:endParaRPr lang="zh-TW" altLang="en-US"/>
          </a:p>
        </p:txBody>
      </p:sp>
    </p:spTree>
    <p:extLst>
      <p:ext uri="{BB962C8B-B14F-4D97-AF65-F5344CB8AC3E}">
        <p14:creationId xmlns:p14="http://schemas.microsoft.com/office/powerpoint/2010/main" val="64838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13</a:t>
            </a:fld>
            <a:endParaRPr lang="zh-TW" altLang="en-US"/>
          </a:p>
        </p:txBody>
      </p:sp>
    </p:spTree>
    <p:extLst>
      <p:ext uri="{BB962C8B-B14F-4D97-AF65-F5344CB8AC3E}">
        <p14:creationId xmlns:p14="http://schemas.microsoft.com/office/powerpoint/2010/main" val="71209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NASA-TLX</a:t>
            </a:r>
            <a:r>
              <a:rPr lang="zh-TW" altLang="en-US" sz="1200" dirty="0" smtClean="0">
                <a:solidFill>
                  <a:schemeClr val="tx1">
                    <a:lumMod val="75000"/>
                    <a:lumOff val="25000"/>
                  </a:schemeClr>
                </a:solidFill>
                <a:latin typeface="Roboto Medium" charset="0"/>
                <a:ea typeface="Roboto Medium" charset="0"/>
                <a:cs typeface="Roboto Medium" charset="0"/>
              </a:rPr>
              <a:t>是一種主觀工作負荷評估工具，可根據六個分量表的加權平均值（心理需求，身體需求，時間需求，績效，努力程度和挫折程度）得出總體工作負荷分數。該方法已被用於評估各種人機環境（例如飛機機艙，工作站，過程控制環境）和各種現實駕駛和模擬駕駛條件下的工作負荷。</a:t>
            </a: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14</a:t>
            </a:fld>
            <a:endParaRPr lang="zh-TW" altLang="en-US"/>
          </a:p>
        </p:txBody>
      </p:sp>
    </p:spTree>
    <p:extLst>
      <p:ext uri="{BB962C8B-B14F-4D97-AF65-F5344CB8AC3E}">
        <p14:creationId xmlns:p14="http://schemas.microsoft.com/office/powerpoint/2010/main" val="139184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NASA-TLX</a:t>
            </a:r>
            <a:r>
              <a:rPr lang="zh-TW" altLang="en-US" sz="1200" dirty="0" smtClean="0">
                <a:solidFill>
                  <a:schemeClr val="tx1">
                    <a:lumMod val="75000"/>
                    <a:lumOff val="25000"/>
                  </a:schemeClr>
                </a:solidFill>
                <a:latin typeface="Roboto Medium" charset="0"/>
                <a:ea typeface="Roboto Medium" charset="0"/>
                <a:cs typeface="Roboto Medium" charset="0"/>
              </a:rPr>
              <a:t>是一種主觀工作負荷評估工具，可根據六個分量表的加權平均值（心理需求，身體需求，時間需求，績效，努力程度和挫折程度）得出總體工作負荷分數。該方法已被用於評估各種人機環境（例如飛機機艙，工作站，過程控制環境）和各種現實駕駛和模擬駕駛條件下的工作負荷。</a:t>
            </a: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15</a:t>
            </a:fld>
            <a:endParaRPr lang="zh-TW" altLang="en-US"/>
          </a:p>
        </p:txBody>
      </p:sp>
    </p:spTree>
    <p:extLst>
      <p:ext uri="{BB962C8B-B14F-4D97-AF65-F5344CB8AC3E}">
        <p14:creationId xmlns:p14="http://schemas.microsoft.com/office/powerpoint/2010/main" val="267068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1">
                    <a:lumMod val="75000"/>
                    <a:lumOff val="25000"/>
                  </a:schemeClr>
                </a:solidFill>
                <a:latin typeface="Roboto Medium" charset="0"/>
                <a:ea typeface="Roboto Medium" charset="0"/>
                <a:cs typeface="Roboto Medium" charset="0"/>
              </a:rPr>
              <a:t>SUS</a:t>
            </a:r>
            <a:r>
              <a:rPr lang="zh-TW" altLang="en-US" sz="1200" dirty="0" smtClean="0">
                <a:solidFill>
                  <a:schemeClr val="tx1">
                    <a:lumMod val="75000"/>
                    <a:lumOff val="25000"/>
                  </a:schemeClr>
                </a:solidFill>
                <a:latin typeface="Roboto Medium" charset="0"/>
                <a:ea typeface="Roboto Medium" charset="0"/>
                <a:cs typeface="Roboto Medium" charset="0"/>
              </a:rPr>
              <a:t>是一個主觀評估問卷，在界面可用性測試後進行。</a:t>
            </a:r>
            <a:endParaRPr lang="en-US" altLang="zh-TW" sz="1200" dirty="0" smtClean="0">
              <a:solidFill>
                <a:schemeClr val="tx1">
                  <a:lumMod val="75000"/>
                  <a:lumOff val="25000"/>
                </a:schemeClr>
              </a:solidFill>
              <a:latin typeface="Roboto Medium" charset="0"/>
              <a:ea typeface="Roboto Medium" charset="0"/>
              <a:cs typeface="Roboto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tx1">
                    <a:lumMod val="75000"/>
                    <a:lumOff val="25000"/>
                  </a:schemeClr>
                </a:solidFill>
                <a:latin typeface="Roboto Medium" charset="0"/>
                <a:ea typeface="Roboto Medium" charset="0"/>
                <a:cs typeface="Roboto Medium" charset="0"/>
              </a:rPr>
              <a:t>SUS</a:t>
            </a:r>
            <a:r>
              <a:rPr lang="zh-TW" altLang="en-US" sz="1200" dirty="0" smtClean="0">
                <a:solidFill>
                  <a:schemeClr val="tx1">
                    <a:lumMod val="75000"/>
                    <a:lumOff val="25000"/>
                  </a:schemeClr>
                </a:solidFill>
                <a:latin typeface="Roboto Medium" charset="0"/>
                <a:ea typeface="Roboto Medium" charset="0"/>
                <a:cs typeface="Roboto Medium" charset="0"/>
              </a:rPr>
              <a:t>可靠性（</a:t>
            </a:r>
            <a:r>
              <a:rPr lang="en-US" altLang="zh-TW" sz="1200" dirty="0" smtClean="0">
                <a:solidFill>
                  <a:schemeClr val="tx1">
                    <a:lumMod val="75000"/>
                    <a:lumOff val="25000"/>
                  </a:schemeClr>
                </a:solidFill>
                <a:latin typeface="Roboto Medium" charset="0"/>
                <a:ea typeface="Roboto Medium" charset="0"/>
                <a:cs typeface="Roboto Medium" charset="0"/>
              </a:rPr>
              <a:t>Alpha  =  0.91</a:t>
            </a:r>
            <a:r>
              <a:rPr lang="zh-TW" altLang="en-US" sz="1200" dirty="0" smtClean="0">
                <a:solidFill>
                  <a:schemeClr val="tx1">
                    <a:lumMod val="75000"/>
                    <a:lumOff val="25000"/>
                  </a:schemeClr>
                </a:solidFill>
                <a:latin typeface="Roboto Medium" charset="0"/>
                <a:ea typeface="Roboto Medium" charset="0"/>
                <a:cs typeface="Roboto Medium" charset="0"/>
              </a:rPr>
              <a:t>）高於其他可用性測量問卷，具有廣泛的研究應用。</a:t>
            </a: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16</a:t>
            </a:fld>
            <a:endParaRPr lang="zh-TW" altLang="en-US"/>
          </a:p>
        </p:txBody>
      </p:sp>
    </p:spTree>
    <p:extLst>
      <p:ext uri="{BB962C8B-B14F-4D97-AF65-F5344CB8AC3E}">
        <p14:creationId xmlns:p14="http://schemas.microsoft.com/office/powerpoint/2010/main" val="57352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17</a:t>
            </a:fld>
            <a:endParaRPr lang="zh-TW" altLang="en-US"/>
          </a:p>
        </p:txBody>
      </p:sp>
    </p:spTree>
    <p:extLst>
      <p:ext uri="{BB962C8B-B14F-4D97-AF65-F5344CB8AC3E}">
        <p14:creationId xmlns:p14="http://schemas.microsoft.com/office/powerpoint/2010/main" val="354930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18</a:t>
            </a:fld>
            <a:endParaRPr lang="zh-TW" altLang="en-US"/>
          </a:p>
        </p:txBody>
      </p:sp>
    </p:spTree>
    <p:extLst>
      <p:ext uri="{BB962C8B-B14F-4D97-AF65-F5344CB8AC3E}">
        <p14:creationId xmlns:p14="http://schemas.microsoft.com/office/powerpoint/2010/main" val="291963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19</a:t>
            </a:fld>
            <a:endParaRPr lang="zh-TW" altLang="en-US"/>
          </a:p>
        </p:txBody>
      </p:sp>
    </p:spTree>
    <p:extLst>
      <p:ext uri="{BB962C8B-B14F-4D97-AF65-F5344CB8AC3E}">
        <p14:creationId xmlns:p14="http://schemas.microsoft.com/office/powerpoint/2010/main" val="395728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20</a:t>
            </a:fld>
            <a:endParaRPr lang="zh-TW" altLang="en-US"/>
          </a:p>
        </p:txBody>
      </p:sp>
    </p:spTree>
    <p:extLst>
      <p:ext uri="{BB962C8B-B14F-4D97-AF65-F5344CB8AC3E}">
        <p14:creationId xmlns:p14="http://schemas.microsoft.com/office/powerpoint/2010/main" val="414016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21</a:t>
            </a:fld>
            <a:endParaRPr lang="zh-TW" altLang="en-US"/>
          </a:p>
        </p:txBody>
      </p:sp>
    </p:spTree>
    <p:extLst>
      <p:ext uri="{BB962C8B-B14F-4D97-AF65-F5344CB8AC3E}">
        <p14:creationId xmlns:p14="http://schemas.microsoft.com/office/powerpoint/2010/main" val="380263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4</a:t>
            </a:fld>
            <a:endParaRPr lang="zh-TW" altLang="en-US"/>
          </a:p>
        </p:txBody>
      </p:sp>
    </p:spTree>
    <p:extLst>
      <p:ext uri="{BB962C8B-B14F-4D97-AF65-F5344CB8AC3E}">
        <p14:creationId xmlns:p14="http://schemas.microsoft.com/office/powerpoint/2010/main" val="288561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5</a:t>
            </a:fld>
            <a:endParaRPr lang="zh-TW" altLang="en-US"/>
          </a:p>
        </p:txBody>
      </p:sp>
    </p:spTree>
    <p:extLst>
      <p:ext uri="{BB962C8B-B14F-4D97-AF65-F5344CB8AC3E}">
        <p14:creationId xmlns:p14="http://schemas.microsoft.com/office/powerpoint/2010/main" val="211287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6</a:t>
            </a:fld>
            <a:endParaRPr lang="zh-TW" altLang="en-US"/>
          </a:p>
        </p:txBody>
      </p:sp>
    </p:spTree>
    <p:extLst>
      <p:ext uri="{BB962C8B-B14F-4D97-AF65-F5344CB8AC3E}">
        <p14:creationId xmlns:p14="http://schemas.microsoft.com/office/powerpoint/2010/main" val="4099920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7</a:t>
            </a:fld>
            <a:endParaRPr lang="zh-TW" altLang="en-US"/>
          </a:p>
        </p:txBody>
      </p:sp>
    </p:spTree>
    <p:extLst>
      <p:ext uri="{BB962C8B-B14F-4D97-AF65-F5344CB8AC3E}">
        <p14:creationId xmlns:p14="http://schemas.microsoft.com/office/powerpoint/2010/main" val="372331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zh-TW" altLang="en-US" sz="1200" dirty="0" smtClean="0">
                <a:solidFill>
                  <a:schemeClr val="tx1">
                    <a:lumMod val="75000"/>
                    <a:lumOff val="25000"/>
                  </a:schemeClr>
                </a:solidFill>
                <a:latin typeface="Roboto Medium" charset="0"/>
                <a:ea typeface="Roboto Medium" charset="0"/>
                <a:cs typeface="Roboto Medium" charset="0"/>
              </a:rPr>
              <a:t>任務完成時間定義為駕駛員觸摸屏幕完成任務所花費的時間。</a:t>
            </a:r>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zh-TW" altLang="en-US" sz="1200" dirty="0" smtClean="0">
                <a:solidFill>
                  <a:schemeClr val="tx1">
                    <a:lumMod val="75000"/>
                    <a:lumOff val="25000"/>
                  </a:schemeClr>
                </a:solidFill>
                <a:latin typeface="Roboto Medium" charset="0"/>
                <a:ea typeface="Roboto Medium" charset="0"/>
                <a:cs typeface="Roboto Medium" charset="0"/>
              </a:rPr>
              <a:t>錯誤數量定義為檢測到的操作錯誤數。檢測到的錯誤是總錯誤計數，並且未計算糾正的錯誤率。</a:t>
            </a:r>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en-US" altLang="zh-TW" sz="1200" dirty="0" smtClean="0">
                <a:solidFill>
                  <a:schemeClr val="tx1">
                    <a:lumMod val="75000"/>
                    <a:lumOff val="25000"/>
                  </a:schemeClr>
                </a:solidFill>
                <a:latin typeface="Roboto Medium" charset="0"/>
                <a:ea typeface="Roboto Medium" charset="0"/>
                <a:cs typeface="Roboto Medium" charset="0"/>
              </a:rPr>
              <a:t>NASA-TLX </a:t>
            </a:r>
            <a:r>
              <a:rPr lang="zh-TW" altLang="en-US" sz="1200" dirty="0" smtClean="0">
                <a:solidFill>
                  <a:schemeClr val="tx1">
                    <a:lumMod val="75000"/>
                    <a:lumOff val="25000"/>
                  </a:schemeClr>
                </a:solidFill>
                <a:latin typeface="Roboto Medium" charset="0"/>
                <a:ea typeface="Roboto Medium" charset="0"/>
                <a:cs typeface="Roboto Medium" charset="0"/>
              </a:rPr>
              <a:t>是一種主觀工作量評估工具，其衍生總體工作量分數基於六個分量表（心理需求，物理需求，時間需求，績效，努力和挫折）的加權平均值。</a:t>
            </a:r>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en-US" altLang="zh-TW" sz="1200" dirty="0" smtClean="0">
                <a:solidFill>
                  <a:schemeClr val="tx1">
                    <a:lumMod val="75000"/>
                    <a:lumOff val="25000"/>
                  </a:schemeClr>
                </a:solidFill>
                <a:latin typeface="Roboto Medium" charset="0"/>
                <a:ea typeface="Roboto Medium" charset="0"/>
                <a:cs typeface="Roboto Medium" charset="0"/>
              </a:rPr>
              <a:t>SUS </a:t>
            </a:r>
            <a:r>
              <a:rPr lang="zh-TW" altLang="en-US" sz="1200" dirty="0" smtClean="0">
                <a:solidFill>
                  <a:schemeClr val="tx1">
                    <a:lumMod val="75000"/>
                    <a:lumOff val="25000"/>
                  </a:schemeClr>
                </a:solidFill>
                <a:latin typeface="Roboto Medium" charset="0"/>
                <a:ea typeface="Roboto Medium" charset="0"/>
                <a:cs typeface="Roboto Medium" charset="0"/>
              </a:rPr>
              <a:t>用於根據駕駛員的主觀經驗對</a:t>
            </a:r>
            <a:r>
              <a:rPr lang="en-US" altLang="zh-TW" sz="1200" dirty="0" smtClean="0">
                <a:solidFill>
                  <a:schemeClr val="tx1">
                    <a:lumMod val="75000"/>
                    <a:lumOff val="25000"/>
                  </a:schemeClr>
                </a:solidFill>
                <a:latin typeface="Roboto Medium" charset="0"/>
                <a:ea typeface="Roboto Medium" charset="0"/>
                <a:cs typeface="Roboto Medium" charset="0"/>
              </a:rPr>
              <a:t>2</a:t>
            </a:r>
            <a:r>
              <a:rPr lang="zh-TW" altLang="en-US" sz="1200" dirty="0" smtClean="0">
                <a:solidFill>
                  <a:schemeClr val="tx1">
                    <a:lumMod val="75000"/>
                    <a:lumOff val="25000"/>
                  </a:schemeClr>
                </a:solidFill>
                <a:latin typeface="Roboto Medium" charset="0"/>
                <a:ea typeface="Roboto Medium" charset="0"/>
                <a:cs typeface="Roboto Medium" charset="0"/>
              </a:rPr>
              <a:t>個界面進行評分。</a:t>
            </a:r>
          </a:p>
          <a:p>
            <a:endParaRPr lang="en-US" altLang="zh-TW" sz="1200" dirty="0" smtClean="0">
              <a:solidFill>
                <a:schemeClr val="tx1">
                  <a:lumMod val="75000"/>
                  <a:lumOff val="25000"/>
                </a:schemeClr>
              </a:solidFill>
              <a:latin typeface="Roboto Medium" charset="0"/>
              <a:ea typeface="Roboto Medium" charset="0"/>
              <a:cs typeface="Roboto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tx1">
                    <a:lumMod val="75000"/>
                    <a:lumOff val="25000"/>
                  </a:schemeClr>
                </a:solidFill>
                <a:latin typeface="Roboto Medium" charset="0"/>
                <a:ea typeface="Roboto Medium" charset="0"/>
                <a:cs typeface="Roboto Medium" charset="0"/>
              </a:rPr>
              <a:t>在這項研究中，眼球運動被定義為當駕駛員的視線偏離道路並停留在</a:t>
            </a:r>
            <a:r>
              <a:rPr lang="en-US" altLang="zh-TW" sz="1200" dirty="0" smtClean="0">
                <a:solidFill>
                  <a:schemeClr val="tx1">
                    <a:lumMod val="75000"/>
                    <a:lumOff val="25000"/>
                  </a:schemeClr>
                </a:solidFill>
                <a:latin typeface="Roboto Medium" charset="0"/>
                <a:ea typeface="Roboto Medium" charset="0"/>
                <a:cs typeface="Roboto Medium" charset="0"/>
              </a:rPr>
              <a:t>IVIS</a:t>
            </a:r>
            <a:r>
              <a:rPr lang="zh-TW" altLang="en-US" sz="1200" dirty="0" smtClean="0">
                <a:solidFill>
                  <a:schemeClr val="tx1">
                    <a:lumMod val="75000"/>
                    <a:lumOff val="25000"/>
                  </a:schemeClr>
                </a:solidFill>
                <a:latin typeface="Roboto Medium" charset="0"/>
                <a:ea typeface="Roboto Medium" charset="0"/>
                <a:cs typeface="Roboto Medium" charset="0"/>
              </a:rPr>
              <a:t>界面上時。</a:t>
            </a:r>
            <a:endParaRPr lang="en-US" altLang="zh-TW" sz="1200" dirty="0" smtClean="0">
              <a:solidFill>
                <a:schemeClr val="tx1">
                  <a:lumMod val="75000"/>
                  <a:lumOff val="25000"/>
                </a:schemeClr>
              </a:solidFill>
              <a:latin typeface="Roboto Medium" charset="0"/>
              <a:ea typeface="Roboto Medium" charset="0"/>
              <a:cs typeface="Roboto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zh-TW" altLang="en-US" sz="1200" dirty="0" smtClean="0">
                <a:solidFill>
                  <a:schemeClr val="tx1">
                    <a:lumMod val="75000"/>
                    <a:lumOff val="25000"/>
                  </a:schemeClr>
                </a:solidFill>
                <a:latin typeface="Roboto Medium" charset="0"/>
                <a:ea typeface="Roboto Medium" charset="0"/>
                <a:cs typeface="Roboto Medium" charset="0"/>
              </a:rPr>
              <a:t>用於任務執行的眼球運動數據包括平均掃視時間，平均掃視次數和眨眼頻率。</a:t>
            </a:r>
            <a:endParaRPr lang="en-US" altLang="zh-TW" sz="1200" dirty="0" smtClean="0">
              <a:solidFill>
                <a:schemeClr val="tx1">
                  <a:lumMod val="75000"/>
                  <a:lumOff val="25000"/>
                </a:schemeClr>
              </a:solidFill>
              <a:latin typeface="Roboto Medium" charset="0"/>
              <a:ea typeface="Roboto Medium" charset="0"/>
              <a:cs typeface="Roboto Medium" charset="0"/>
            </a:endParaRPr>
          </a:p>
          <a:p>
            <a:r>
              <a:rPr lang="zh-TW" altLang="en-US" sz="1200" dirty="0" smtClean="0">
                <a:solidFill>
                  <a:schemeClr val="tx1">
                    <a:lumMod val="75000"/>
                    <a:lumOff val="25000"/>
                  </a:schemeClr>
                </a:solidFill>
                <a:latin typeface="Roboto Medium" charset="0"/>
                <a:ea typeface="Roboto Medium" charset="0"/>
                <a:cs typeface="Roboto Medium" charset="0"/>
              </a:rPr>
              <a:t>在任務執行期間收集眼動數據。獲得不同駕駛狀態參數的</a:t>
            </a:r>
            <a:r>
              <a:rPr lang="en-US" altLang="zh-TW" sz="1200" dirty="0" smtClean="0">
                <a:solidFill>
                  <a:schemeClr val="tx1">
                    <a:lumMod val="75000"/>
                    <a:lumOff val="25000"/>
                  </a:schemeClr>
                </a:solidFill>
                <a:latin typeface="Roboto Medium" charset="0"/>
                <a:ea typeface="Roboto Medium" charset="0"/>
                <a:cs typeface="Roboto Medium" charset="0"/>
              </a:rPr>
              <a:t>ECG</a:t>
            </a:r>
            <a:r>
              <a:rPr lang="zh-TW" altLang="en-US" sz="1200" dirty="0" smtClean="0">
                <a:solidFill>
                  <a:schemeClr val="tx1">
                    <a:lumMod val="75000"/>
                    <a:lumOff val="25000"/>
                  </a:schemeClr>
                </a:solidFill>
                <a:latin typeface="Roboto Medium" charset="0"/>
                <a:ea typeface="Roboto Medium" charset="0"/>
                <a:cs typeface="Roboto Medium" charset="0"/>
              </a:rPr>
              <a:t>信息，以測試心理負荷的靈敏度變化。</a:t>
            </a:r>
            <a:endParaRPr lang="en-US" altLang="zh-TW" sz="1200" dirty="0" smtClean="0">
              <a:solidFill>
                <a:schemeClr val="tx1">
                  <a:lumMod val="75000"/>
                  <a:lumOff val="25000"/>
                </a:schemeClr>
              </a:solidFill>
              <a:latin typeface="Roboto Medium" charset="0"/>
              <a:ea typeface="Roboto Medium" charset="0"/>
              <a:cs typeface="Roboto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chemeClr val="tx1">
                  <a:lumMod val="75000"/>
                  <a:lumOff val="25000"/>
                </a:schemeClr>
              </a:solidFill>
              <a:latin typeface="Roboto Medium" charset="0"/>
              <a:ea typeface="Roboto Medium" charset="0"/>
              <a:cs typeface="Roboto Medium"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8</a:t>
            </a:fld>
            <a:endParaRPr lang="zh-TW" altLang="en-US"/>
          </a:p>
        </p:txBody>
      </p:sp>
    </p:spTree>
    <p:extLst>
      <p:ext uri="{BB962C8B-B14F-4D97-AF65-F5344CB8AC3E}">
        <p14:creationId xmlns:p14="http://schemas.microsoft.com/office/powerpoint/2010/main" val="2195696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9</a:t>
            </a:fld>
            <a:endParaRPr lang="zh-TW" altLang="en-US"/>
          </a:p>
        </p:txBody>
      </p:sp>
    </p:spTree>
    <p:extLst>
      <p:ext uri="{BB962C8B-B14F-4D97-AF65-F5344CB8AC3E}">
        <p14:creationId xmlns:p14="http://schemas.microsoft.com/office/powerpoint/2010/main" val="72988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10</a:t>
            </a:fld>
            <a:endParaRPr lang="zh-TW" altLang="en-US"/>
          </a:p>
        </p:txBody>
      </p:sp>
    </p:spTree>
    <p:extLst>
      <p:ext uri="{BB962C8B-B14F-4D97-AF65-F5344CB8AC3E}">
        <p14:creationId xmlns:p14="http://schemas.microsoft.com/office/powerpoint/2010/main" val="186553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solidFill>
                  <a:schemeClr val="tx1">
                    <a:lumMod val="75000"/>
                    <a:lumOff val="25000"/>
                  </a:schemeClr>
                </a:solidFill>
                <a:latin typeface="Roboto Medium" charset="0"/>
                <a:ea typeface="Roboto Medium" charset="0"/>
                <a:cs typeface="Roboto Medium" charset="0"/>
              </a:rPr>
              <a:t>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小時是一動不動的狀態</a:t>
            </a:r>
            <a:r>
              <a:rPr lang="en-US" altLang="zh-TW" sz="1200" dirty="0" smtClean="0">
                <a:solidFill>
                  <a:schemeClr val="tx1">
                    <a:lumMod val="75000"/>
                    <a:lumOff val="25000"/>
                  </a:schemeClr>
                </a:solidFill>
                <a:latin typeface="Roboto Medium" charset="0"/>
                <a:ea typeface="Roboto Medium" charset="0"/>
                <a:cs typeface="Roboto Medium" charset="0"/>
              </a:rPr>
              <a:t>; 30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小時是城市道路上的低速狀態</a:t>
            </a:r>
            <a:r>
              <a:rPr lang="en-US" altLang="zh-TW" sz="1200" dirty="0" smtClean="0">
                <a:solidFill>
                  <a:schemeClr val="tx1">
                    <a:lumMod val="75000"/>
                    <a:lumOff val="25000"/>
                  </a:schemeClr>
                </a:solidFill>
                <a:latin typeface="Roboto Medium" charset="0"/>
                <a:ea typeface="Roboto Medium" charset="0"/>
                <a:cs typeface="Roboto Medium" charset="0"/>
              </a:rPr>
              <a:t>; 60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小時是城市道路的最高限速</a:t>
            </a:r>
            <a:r>
              <a:rPr lang="en-US" altLang="zh-TW" sz="1200" dirty="0" smtClean="0">
                <a:solidFill>
                  <a:schemeClr val="tx1">
                    <a:lumMod val="75000"/>
                    <a:lumOff val="25000"/>
                  </a:schemeClr>
                </a:solidFill>
                <a:latin typeface="Roboto Medium" charset="0"/>
                <a:ea typeface="Roboto Medium" charset="0"/>
                <a:cs typeface="Roboto Medium" charset="0"/>
              </a:rPr>
              <a:t>; 80  </a:t>
            </a:r>
            <a:r>
              <a:rPr lang="zh-TW" altLang="en-US" sz="1200" dirty="0" smtClean="0">
                <a:solidFill>
                  <a:schemeClr val="tx1">
                    <a:lumMod val="75000"/>
                    <a:lumOff val="25000"/>
                  </a:schemeClr>
                </a:solidFill>
                <a:latin typeface="Roboto Medium" charset="0"/>
                <a:ea typeface="Roboto Medium" charset="0"/>
                <a:cs typeface="Roboto Medium" charset="0"/>
              </a:rPr>
              <a:t>公里</a:t>
            </a:r>
            <a:r>
              <a:rPr lang="en-US" altLang="zh-TW" sz="1200" dirty="0" smtClean="0">
                <a:solidFill>
                  <a:schemeClr val="tx1">
                    <a:lumMod val="75000"/>
                    <a:lumOff val="25000"/>
                  </a:schemeClr>
                </a:solidFill>
                <a:latin typeface="Roboto Medium" charset="0"/>
                <a:ea typeface="Roboto Medium" charset="0"/>
                <a:cs typeface="Roboto Medium" charset="0"/>
              </a:rPr>
              <a:t>/</a:t>
            </a:r>
            <a:r>
              <a:rPr lang="zh-TW" altLang="en-US" sz="1200" dirty="0" smtClean="0">
                <a:solidFill>
                  <a:schemeClr val="tx1">
                    <a:lumMod val="75000"/>
                    <a:lumOff val="25000"/>
                  </a:schemeClr>
                </a:solidFill>
                <a:latin typeface="Roboto Medium" charset="0"/>
                <a:ea typeface="Roboto Medium" charset="0"/>
                <a:cs typeface="Roboto Medium" charset="0"/>
              </a:rPr>
              <a:t>小時是中國最高的公路限速。</a:t>
            </a:r>
            <a:endParaRPr lang="en-US" altLang="zh-TW" sz="1200" dirty="0" smtClean="0">
              <a:solidFill>
                <a:schemeClr val="tx1">
                  <a:lumMod val="75000"/>
                  <a:lumOff val="25000"/>
                </a:schemeClr>
              </a:solidFill>
              <a:latin typeface="Roboto Medium" charset="0"/>
              <a:ea typeface="Roboto Medium" charset="0"/>
              <a:cs typeface="Roboto Medium" charset="0"/>
            </a:endParaRPr>
          </a:p>
          <a:p>
            <a:endParaRPr lang="zh-TW" altLang="en-US" dirty="0"/>
          </a:p>
        </p:txBody>
      </p:sp>
      <p:sp>
        <p:nvSpPr>
          <p:cNvPr id="4" name="投影片編號版面配置區 3"/>
          <p:cNvSpPr>
            <a:spLocks noGrp="1"/>
          </p:cNvSpPr>
          <p:nvPr>
            <p:ph type="sldNum" sz="quarter" idx="10"/>
          </p:nvPr>
        </p:nvSpPr>
        <p:spPr/>
        <p:txBody>
          <a:bodyPr/>
          <a:lstStyle/>
          <a:p>
            <a:fld id="{E1DF0B95-068B-448C-B820-D3DD1903D004}" type="slidenum">
              <a:rPr lang="zh-TW" altLang="en-US" smtClean="0"/>
              <a:t>12</a:t>
            </a:fld>
            <a:endParaRPr lang="zh-TW" altLang="en-US"/>
          </a:p>
        </p:txBody>
      </p:sp>
    </p:spTree>
    <p:extLst>
      <p:ext uri="{BB962C8B-B14F-4D97-AF65-F5344CB8AC3E}">
        <p14:creationId xmlns:p14="http://schemas.microsoft.com/office/powerpoint/2010/main" val="77859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6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7" name="Picture Placeholder 6"/>
          <p:cNvSpPr>
            <a:spLocks noGrp="1"/>
          </p:cNvSpPr>
          <p:nvPr>
            <p:ph type="pic" sz="quarter" idx="12"/>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98498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39798" y="-1"/>
            <a:ext cx="7752202" cy="6858000"/>
          </a:xfrm>
          <a:custGeom>
            <a:avLst/>
            <a:gdLst>
              <a:gd name="connsiteX0" fmla="*/ 0 w 7752202"/>
              <a:gd name="connsiteY0" fmla="*/ 0 h 6858000"/>
              <a:gd name="connsiteX1" fmla="*/ 7752202 w 7752202"/>
              <a:gd name="connsiteY1" fmla="*/ 0 h 6858000"/>
              <a:gd name="connsiteX2" fmla="*/ 7752202 w 7752202"/>
              <a:gd name="connsiteY2" fmla="*/ 6858000 h 6858000"/>
              <a:gd name="connsiteX3" fmla="*/ 0 w 7752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2202" h="6858000">
                <a:moveTo>
                  <a:pt x="0" y="0"/>
                </a:moveTo>
                <a:lnTo>
                  <a:pt x="7752202" y="0"/>
                </a:lnTo>
                <a:lnTo>
                  <a:pt x="775220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47777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710616"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97042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39190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70969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55309" y="0"/>
            <a:ext cx="4481383" cy="6858000"/>
          </a:xfrm>
          <a:custGeom>
            <a:avLst/>
            <a:gdLst>
              <a:gd name="connsiteX0" fmla="*/ 0 w 4481383"/>
              <a:gd name="connsiteY0" fmla="*/ 0 h 6858000"/>
              <a:gd name="connsiteX1" fmla="*/ 4481383 w 4481383"/>
              <a:gd name="connsiteY1" fmla="*/ 0 h 6858000"/>
              <a:gd name="connsiteX2" fmla="*/ 4481383 w 4481383"/>
              <a:gd name="connsiteY2" fmla="*/ 6858000 h 6858000"/>
              <a:gd name="connsiteX3" fmla="*/ 0 w 44813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1383" h="6858000">
                <a:moveTo>
                  <a:pt x="0" y="0"/>
                </a:moveTo>
                <a:lnTo>
                  <a:pt x="4481383" y="0"/>
                </a:lnTo>
                <a:lnTo>
                  <a:pt x="4481383"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78447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5334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2" name="Picture Placeholder 21"/>
          <p:cNvSpPr>
            <a:spLocks noGrp="1"/>
          </p:cNvSpPr>
          <p:nvPr>
            <p:ph type="pic" sz="quarter" idx="11"/>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3" name="Picture Placeholder 22"/>
          <p:cNvSpPr>
            <a:spLocks noGrp="1"/>
          </p:cNvSpPr>
          <p:nvPr>
            <p:ph type="pic" sz="quarter" idx="12"/>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
        <p:nvSpPr>
          <p:cNvPr id="24" name="Picture Placeholder 23"/>
          <p:cNvSpPr>
            <a:spLocks noGrp="1"/>
          </p:cNvSpPr>
          <p:nvPr>
            <p:ph type="pic" sz="quarter" idx="13"/>
          </p:nvPr>
        </p:nvSpPr>
        <p:spPr>
          <a:xfrm>
            <a:off x="8763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177019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009198"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0" name="Picture Placeholder 19"/>
          <p:cNvSpPr>
            <a:spLocks noGrp="1"/>
          </p:cNvSpPr>
          <p:nvPr>
            <p:ph type="pic" sz="quarter" idx="11"/>
          </p:nvPr>
        </p:nvSpPr>
        <p:spPr>
          <a:xfrm>
            <a:off x="6427439"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1" name="Picture Placeholder 20"/>
          <p:cNvSpPr>
            <a:spLocks noGrp="1"/>
          </p:cNvSpPr>
          <p:nvPr>
            <p:ph type="pic" sz="quarter" idx="12"/>
          </p:nvPr>
        </p:nvSpPr>
        <p:spPr>
          <a:xfrm>
            <a:off x="8845680" y="1076335"/>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2" name="Picture Placeholder 21"/>
          <p:cNvSpPr>
            <a:spLocks noGrp="1"/>
          </p:cNvSpPr>
          <p:nvPr>
            <p:ph type="pic" sz="quarter" idx="13"/>
          </p:nvPr>
        </p:nvSpPr>
        <p:spPr>
          <a:xfrm>
            <a:off x="4009198"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3" name="Picture Placeholder 22"/>
          <p:cNvSpPr>
            <a:spLocks noGrp="1"/>
          </p:cNvSpPr>
          <p:nvPr>
            <p:ph type="pic" sz="quarter" idx="14"/>
          </p:nvPr>
        </p:nvSpPr>
        <p:spPr>
          <a:xfrm>
            <a:off x="6427439"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
        <p:nvSpPr>
          <p:cNvPr id="24" name="Picture Placeholder 23"/>
          <p:cNvSpPr>
            <a:spLocks noGrp="1"/>
          </p:cNvSpPr>
          <p:nvPr>
            <p:ph type="pic" sz="quarter" idx="15"/>
          </p:nvPr>
        </p:nvSpPr>
        <p:spPr>
          <a:xfrm>
            <a:off x="8845680" y="3488917"/>
            <a:ext cx="2292750" cy="2292750"/>
          </a:xfrm>
          <a:custGeom>
            <a:avLst/>
            <a:gdLst>
              <a:gd name="connsiteX0" fmla="*/ 0 w 2292750"/>
              <a:gd name="connsiteY0" fmla="*/ 0 h 2292750"/>
              <a:gd name="connsiteX1" fmla="*/ 2292750 w 2292750"/>
              <a:gd name="connsiteY1" fmla="*/ 0 h 2292750"/>
              <a:gd name="connsiteX2" fmla="*/ 2292750 w 2292750"/>
              <a:gd name="connsiteY2" fmla="*/ 2292750 h 2292750"/>
              <a:gd name="connsiteX3" fmla="*/ 0 w 2292750"/>
              <a:gd name="connsiteY3" fmla="*/ 2292750 h 2292750"/>
            </a:gdLst>
            <a:ahLst/>
            <a:cxnLst>
              <a:cxn ang="0">
                <a:pos x="connsiteX0" y="connsiteY0"/>
              </a:cxn>
              <a:cxn ang="0">
                <a:pos x="connsiteX1" y="connsiteY1"/>
              </a:cxn>
              <a:cxn ang="0">
                <a:pos x="connsiteX2" y="connsiteY2"/>
              </a:cxn>
              <a:cxn ang="0">
                <a:pos x="connsiteX3" y="connsiteY3"/>
              </a:cxn>
            </a:cxnLst>
            <a:rect l="l" t="t" r="r" b="b"/>
            <a:pathLst>
              <a:path w="2292750" h="2292750">
                <a:moveTo>
                  <a:pt x="0" y="0"/>
                </a:moveTo>
                <a:lnTo>
                  <a:pt x="2292750" y="0"/>
                </a:lnTo>
                <a:lnTo>
                  <a:pt x="2292750" y="2292750"/>
                </a:lnTo>
                <a:lnTo>
                  <a:pt x="0" y="2292750"/>
                </a:lnTo>
                <a:close/>
              </a:path>
            </a:pathLst>
          </a:custGeom>
        </p:spPr>
        <p:txBody>
          <a:bodyPr wrap="square">
            <a:noAutofit/>
          </a:bodyPr>
          <a:lstStyle/>
          <a:p>
            <a:endParaRPr lang="en-US"/>
          </a:p>
        </p:txBody>
      </p:sp>
    </p:spTree>
    <p:extLst>
      <p:ext uri="{BB962C8B-B14F-4D97-AF65-F5344CB8AC3E}">
        <p14:creationId xmlns:p14="http://schemas.microsoft.com/office/powerpoint/2010/main" val="1768449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3363686" y="358346"/>
            <a:ext cx="6226629" cy="3527854"/>
          </a:xfrm>
          <a:custGeom>
            <a:avLst/>
            <a:gdLst>
              <a:gd name="connsiteX0" fmla="*/ 0 w 6226629"/>
              <a:gd name="connsiteY0" fmla="*/ 0 h 3527854"/>
              <a:gd name="connsiteX1" fmla="*/ 6226629 w 6226629"/>
              <a:gd name="connsiteY1" fmla="*/ 0 h 3527854"/>
              <a:gd name="connsiteX2" fmla="*/ 6226629 w 6226629"/>
              <a:gd name="connsiteY2" fmla="*/ 3527854 h 3527854"/>
              <a:gd name="connsiteX3" fmla="*/ 0 w 6226629"/>
              <a:gd name="connsiteY3" fmla="*/ 3527854 h 3527854"/>
            </a:gdLst>
            <a:ahLst/>
            <a:cxnLst>
              <a:cxn ang="0">
                <a:pos x="connsiteX0" y="connsiteY0"/>
              </a:cxn>
              <a:cxn ang="0">
                <a:pos x="connsiteX1" y="connsiteY1"/>
              </a:cxn>
              <a:cxn ang="0">
                <a:pos x="connsiteX2" y="connsiteY2"/>
              </a:cxn>
              <a:cxn ang="0">
                <a:pos x="connsiteX3" y="connsiteY3"/>
              </a:cxn>
            </a:cxnLst>
            <a:rect l="l" t="t" r="r" b="b"/>
            <a:pathLst>
              <a:path w="6226629" h="3527854">
                <a:moveTo>
                  <a:pt x="0" y="0"/>
                </a:moveTo>
                <a:lnTo>
                  <a:pt x="6226629" y="0"/>
                </a:lnTo>
                <a:lnTo>
                  <a:pt x="6226629" y="3527854"/>
                </a:lnTo>
                <a:lnTo>
                  <a:pt x="0" y="3527854"/>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5312230" y="4037717"/>
            <a:ext cx="4278084" cy="3429883"/>
          </a:xfrm>
          <a:custGeom>
            <a:avLst/>
            <a:gdLst>
              <a:gd name="connsiteX0" fmla="*/ 0 w 4278084"/>
              <a:gd name="connsiteY0" fmla="*/ 0 h 3429883"/>
              <a:gd name="connsiteX1" fmla="*/ 4278084 w 4278084"/>
              <a:gd name="connsiteY1" fmla="*/ 0 h 3429883"/>
              <a:gd name="connsiteX2" fmla="*/ 4278084 w 4278084"/>
              <a:gd name="connsiteY2" fmla="*/ 3429883 h 3429883"/>
              <a:gd name="connsiteX3" fmla="*/ 0 w 4278084"/>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4278084" h="3429883">
                <a:moveTo>
                  <a:pt x="0" y="0"/>
                </a:moveTo>
                <a:lnTo>
                  <a:pt x="4278084" y="0"/>
                </a:lnTo>
                <a:lnTo>
                  <a:pt x="4278084" y="3429883"/>
                </a:lnTo>
                <a:lnTo>
                  <a:pt x="0" y="3429883"/>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9744143" y="2219803"/>
            <a:ext cx="2447857" cy="3429883"/>
          </a:xfrm>
          <a:custGeom>
            <a:avLst/>
            <a:gdLst>
              <a:gd name="connsiteX0" fmla="*/ 0 w 2447857"/>
              <a:gd name="connsiteY0" fmla="*/ 0 h 3429883"/>
              <a:gd name="connsiteX1" fmla="*/ 2447857 w 2447857"/>
              <a:gd name="connsiteY1" fmla="*/ 0 h 3429883"/>
              <a:gd name="connsiteX2" fmla="*/ 2447857 w 2447857"/>
              <a:gd name="connsiteY2" fmla="*/ 3429883 h 3429883"/>
              <a:gd name="connsiteX3" fmla="*/ 0 w 2447857"/>
              <a:gd name="connsiteY3" fmla="*/ 3429883 h 3429883"/>
            </a:gdLst>
            <a:ahLst/>
            <a:cxnLst>
              <a:cxn ang="0">
                <a:pos x="connsiteX0" y="connsiteY0"/>
              </a:cxn>
              <a:cxn ang="0">
                <a:pos x="connsiteX1" y="connsiteY1"/>
              </a:cxn>
              <a:cxn ang="0">
                <a:pos x="connsiteX2" y="connsiteY2"/>
              </a:cxn>
              <a:cxn ang="0">
                <a:pos x="connsiteX3" y="connsiteY3"/>
              </a:cxn>
            </a:cxnLst>
            <a:rect l="l" t="t" r="r" b="b"/>
            <a:pathLst>
              <a:path w="2447857" h="3429883">
                <a:moveTo>
                  <a:pt x="0" y="0"/>
                </a:moveTo>
                <a:lnTo>
                  <a:pt x="2447857" y="0"/>
                </a:lnTo>
                <a:lnTo>
                  <a:pt x="2447857" y="3429883"/>
                </a:lnTo>
                <a:lnTo>
                  <a:pt x="0" y="3429883"/>
                </a:lnTo>
                <a:close/>
              </a:path>
            </a:pathLst>
          </a:custGeom>
        </p:spPr>
        <p:txBody>
          <a:bodyPr wrap="square">
            <a:noAutofit/>
          </a:bodyPr>
          <a:lstStyle/>
          <a:p>
            <a:endParaRPr lang="en-US"/>
          </a:p>
        </p:txBody>
      </p:sp>
      <p:sp>
        <p:nvSpPr>
          <p:cNvPr id="18" name="Picture Placeholder 17"/>
          <p:cNvSpPr>
            <a:spLocks noGrp="1"/>
          </p:cNvSpPr>
          <p:nvPr>
            <p:ph type="pic" sz="quarter" idx="13"/>
          </p:nvPr>
        </p:nvSpPr>
        <p:spPr>
          <a:xfrm>
            <a:off x="9744143" y="358346"/>
            <a:ext cx="2447857" cy="1709940"/>
          </a:xfrm>
          <a:custGeom>
            <a:avLst/>
            <a:gdLst>
              <a:gd name="connsiteX0" fmla="*/ 0 w 2447857"/>
              <a:gd name="connsiteY0" fmla="*/ 0 h 1709940"/>
              <a:gd name="connsiteX1" fmla="*/ 2447857 w 2447857"/>
              <a:gd name="connsiteY1" fmla="*/ 0 h 1709940"/>
              <a:gd name="connsiteX2" fmla="*/ 2447857 w 2447857"/>
              <a:gd name="connsiteY2" fmla="*/ 1709940 h 1709940"/>
              <a:gd name="connsiteX3" fmla="*/ 0 w 2447857"/>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447857" h="1709940">
                <a:moveTo>
                  <a:pt x="0" y="0"/>
                </a:moveTo>
                <a:lnTo>
                  <a:pt x="2447857" y="0"/>
                </a:lnTo>
                <a:lnTo>
                  <a:pt x="2447857" y="1709940"/>
                </a:lnTo>
                <a:lnTo>
                  <a:pt x="0" y="1709940"/>
                </a:lnTo>
                <a:close/>
              </a:path>
            </a:pathLst>
          </a:custGeom>
        </p:spPr>
        <p:txBody>
          <a:bodyPr wrap="square">
            <a:noAutofit/>
          </a:bodyPr>
          <a:lstStyle/>
          <a:p>
            <a:endParaRPr lang="en-US"/>
          </a:p>
        </p:txBody>
      </p:sp>
    </p:spTree>
    <p:extLst>
      <p:ext uri="{BB962C8B-B14F-4D97-AF65-F5344CB8AC3E}">
        <p14:creationId xmlns:p14="http://schemas.microsoft.com/office/powerpoint/2010/main" val="48278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4071257" y="702894"/>
            <a:ext cx="7282543" cy="5452213"/>
          </a:xfrm>
          <a:custGeom>
            <a:avLst/>
            <a:gdLst>
              <a:gd name="connsiteX0" fmla="*/ 3868838 w 7282543"/>
              <a:gd name="connsiteY0" fmla="*/ 3467804 h 5452213"/>
              <a:gd name="connsiteX1" fmla="*/ 6440201 w 7282543"/>
              <a:gd name="connsiteY1" fmla="*/ 3467804 h 5452213"/>
              <a:gd name="connsiteX2" fmla="*/ 6440201 w 7282543"/>
              <a:gd name="connsiteY2" fmla="*/ 4823489 h 5452213"/>
              <a:gd name="connsiteX3" fmla="*/ 3868838 w 7282543"/>
              <a:gd name="connsiteY3" fmla="*/ 4823489 h 5452213"/>
              <a:gd name="connsiteX4" fmla="*/ 0 w 7282543"/>
              <a:gd name="connsiteY4" fmla="*/ 2829256 h 5452213"/>
              <a:gd name="connsiteX5" fmla="*/ 3768376 w 7282543"/>
              <a:gd name="connsiteY5" fmla="*/ 2829256 h 5452213"/>
              <a:gd name="connsiteX6" fmla="*/ 3768376 w 7282543"/>
              <a:gd name="connsiteY6" fmla="*/ 5452213 h 5452213"/>
              <a:gd name="connsiteX7" fmla="*/ 0 w 7282543"/>
              <a:gd name="connsiteY7" fmla="*/ 5452213 h 5452213"/>
              <a:gd name="connsiteX8" fmla="*/ 3868837 w 7282543"/>
              <a:gd name="connsiteY8" fmla="*/ 1552161 h 5452213"/>
              <a:gd name="connsiteX9" fmla="*/ 7282543 w 7282543"/>
              <a:gd name="connsiteY9" fmla="*/ 1552161 h 5452213"/>
              <a:gd name="connsiteX10" fmla="*/ 7282543 w 7282543"/>
              <a:gd name="connsiteY10" fmla="*/ 3359741 h 5452213"/>
              <a:gd name="connsiteX11" fmla="*/ 3868837 w 7282543"/>
              <a:gd name="connsiteY11" fmla="*/ 3359741 h 5452213"/>
              <a:gd name="connsiteX12" fmla="*/ 1296765 w 7282543"/>
              <a:gd name="connsiteY12" fmla="*/ 697490 h 5452213"/>
              <a:gd name="connsiteX13" fmla="*/ 3768377 w 7282543"/>
              <a:gd name="connsiteY13" fmla="*/ 697490 h 5452213"/>
              <a:gd name="connsiteX14" fmla="*/ 3768377 w 7282543"/>
              <a:gd name="connsiteY14" fmla="*/ 2711369 h 5452213"/>
              <a:gd name="connsiteX15" fmla="*/ 1296765 w 7282543"/>
              <a:gd name="connsiteY15" fmla="*/ 2711369 h 5452213"/>
              <a:gd name="connsiteX16" fmla="*/ 3868839 w 7282543"/>
              <a:gd name="connsiteY16" fmla="*/ 0 h 5452213"/>
              <a:gd name="connsiteX17" fmla="*/ 5952529 w 7282543"/>
              <a:gd name="connsiteY17" fmla="*/ 0 h 5452213"/>
              <a:gd name="connsiteX18" fmla="*/ 5952529 w 7282543"/>
              <a:gd name="connsiteY18" fmla="*/ 1444098 h 5452213"/>
              <a:gd name="connsiteX19" fmla="*/ 3868839 w 7282543"/>
              <a:gd name="connsiteY19" fmla="*/ 1444098 h 545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2543" h="5452213">
                <a:moveTo>
                  <a:pt x="3868838" y="3467804"/>
                </a:moveTo>
                <a:lnTo>
                  <a:pt x="6440201" y="3467804"/>
                </a:lnTo>
                <a:lnTo>
                  <a:pt x="6440201" y="4823489"/>
                </a:lnTo>
                <a:lnTo>
                  <a:pt x="3868838" y="4823489"/>
                </a:lnTo>
                <a:close/>
                <a:moveTo>
                  <a:pt x="0" y="2829256"/>
                </a:moveTo>
                <a:lnTo>
                  <a:pt x="3768376" y="2829256"/>
                </a:lnTo>
                <a:lnTo>
                  <a:pt x="3768376" y="5452213"/>
                </a:lnTo>
                <a:lnTo>
                  <a:pt x="0" y="5452213"/>
                </a:lnTo>
                <a:close/>
                <a:moveTo>
                  <a:pt x="3868837" y="1552161"/>
                </a:moveTo>
                <a:lnTo>
                  <a:pt x="7282543" y="1552161"/>
                </a:lnTo>
                <a:lnTo>
                  <a:pt x="7282543" y="3359741"/>
                </a:lnTo>
                <a:lnTo>
                  <a:pt x="3868837" y="3359741"/>
                </a:lnTo>
                <a:close/>
                <a:moveTo>
                  <a:pt x="1296765" y="697490"/>
                </a:moveTo>
                <a:lnTo>
                  <a:pt x="3768377" y="697490"/>
                </a:lnTo>
                <a:lnTo>
                  <a:pt x="3768377" y="2711369"/>
                </a:lnTo>
                <a:lnTo>
                  <a:pt x="1296765" y="2711369"/>
                </a:lnTo>
                <a:close/>
                <a:moveTo>
                  <a:pt x="3868839" y="0"/>
                </a:moveTo>
                <a:lnTo>
                  <a:pt x="5952529" y="0"/>
                </a:lnTo>
                <a:lnTo>
                  <a:pt x="5952529" y="1444098"/>
                </a:lnTo>
                <a:lnTo>
                  <a:pt x="3868839" y="1444098"/>
                </a:lnTo>
                <a:close/>
              </a:path>
            </a:pathLst>
          </a:custGeom>
        </p:spPr>
        <p:txBody>
          <a:bodyPr wrap="square">
            <a:noAutofit/>
          </a:bodyPr>
          <a:lstStyle/>
          <a:p>
            <a:endParaRPr lang="en-US"/>
          </a:p>
        </p:txBody>
      </p:sp>
    </p:spTree>
    <p:extLst>
      <p:ext uri="{BB962C8B-B14F-4D97-AF65-F5344CB8AC3E}">
        <p14:creationId xmlns:p14="http://schemas.microsoft.com/office/powerpoint/2010/main" val="143310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05431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1"/>
          </p:nvPr>
        </p:nvSpPr>
        <p:spPr>
          <a:xfrm>
            <a:off x="3048000" y="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9" name="Picture Placeholder 18"/>
          <p:cNvSpPr>
            <a:spLocks noGrp="1"/>
          </p:cNvSpPr>
          <p:nvPr>
            <p:ph type="pic" sz="quarter" idx="12"/>
          </p:nvPr>
        </p:nvSpPr>
        <p:spPr>
          <a:xfrm>
            <a:off x="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3048000" y="3429000"/>
            <a:ext cx="3048000" cy="3429000"/>
          </a:xfrm>
          <a:custGeom>
            <a:avLst/>
            <a:gdLst>
              <a:gd name="connsiteX0" fmla="*/ 0 w 3048000"/>
              <a:gd name="connsiteY0" fmla="*/ 0 h 3429000"/>
              <a:gd name="connsiteX1" fmla="*/ 3048000 w 3048000"/>
              <a:gd name="connsiteY1" fmla="*/ 0 h 3429000"/>
              <a:gd name="connsiteX2" fmla="*/ 3048000 w 3048000"/>
              <a:gd name="connsiteY2" fmla="*/ 3429000 h 3429000"/>
              <a:gd name="connsiteX3" fmla="*/ 0 w 3048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048000" h="3429000">
                <a:moveTo>
                  <a:pt x="0" y="0"/>
                </a:moveTo>
                <a:lnTo>
                  <a:pt x="3048000" y="0"/>
                </a:lnTo>
                <a:lnTo>
                  <a:pt x="3048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415084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514599"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p>
            <a:endParaRPr lang="en-US"/>
          </a:p>
        </p:txBody>
      </p:sp>
      <p:sp>
        <p:nvSpPr>
          <p:cNvPr id="11" name="Picture Placeholder 10"/>
          <p:cNvSpPr>
            <a:spLocks noGrp="1"/>
          </p:cNvSpPr>
          <p:nvPr>
            <p:ph type="pic" sz="quarter" idx="11"/>
          </p:nvPr>
        </p:nvSpPr>
        <p:spPr>
          <a:xfrm>
            <a:off x="6640286" y="555172"/>
            <a:ext cx="3037115" cy="3657600"/>
          </a:xfrm>
          <a:custGeom>
            <a:avLst/>
            <a:gdLst>
              <a:gd name="connsiteX0" fmla="*/ 0 w 3037115"/>
              <a:gd name="connsiteY0" fmla="*/ 0 h 3657600"/>
              <a:gd name="connsiteX1" fmla="*/ 3037115 w 3037115"/>
              <a:gd name="connsiteY1" fmla="*/ 0 h 3657600"/>
              <a:gd name="connsiteX2" fmla="*/ 3037115 w 3037115"/>
              <a:gd name="connsiteY2" fmla="*/ 3657600 h 3657600"/>
              <a:gd name="connsiteX3" fmla="*/ 0 w 3037115"/>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3037115" h="3657600">
                <a:moveTo>
                  <a:pt x="0" y="0"/>
                </a:moveTo>
                <a:lnTo>
                  <a:pt x="3037115" y="0"/>
                </a:lnTo>
                <a:lnTo>
                  <a:pt x="3037115" y="3657600"/>
                </a:lnTo>
                <a:lnTo>
                  <a:pt x="0" y="3657600"/>
                </a:lnTo>
                <a:close/>
              </a:path>
            </a:pathLst>
          </a:custGeom>
        </p:spPr>
        <p:txBody>
          <a:bodyPr wrap="square">
            <a:noAutofit/>
          </a:bodyPr>
          <a:lstStyle/>
          <a:p>
            <a:endParaRPr lang="en-US"/>
          </a:p>
        </p:txBody>
      </p:sp>
    </p:spTree>
    <p:extLst>
      <p:ext uri="{BB962C8B-B14F-4D97-AF65-F5344CB8AC3E}">
        <p14:creationId xmlns:p14="http://schemas.microsoft.com/office/powerpoint/2010/main" val="1181740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85857" y="551089"/>
            <a:ext cx="5116286"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p>
            <a:endParaRPr lang="en-US"/>
          </a:p>
        </p:txBody>
      </p:sp>
    </p:spTree>
    <p:extLst>
      <p:ext uri="{BB962C8B-B14F-4D97-AF65-F5344CB8AC3E}">
        <p14:creationId xmlns:p14="http://schemas.microsoft.com/office/powerpoint/2010/main" val="47494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12640" y="551089"/>
            <a:ext cx="7089503" cy="5755822"/>
          </a:xfrm>
          <a:custGeom>
            <a:avLst/>
            <a:gdLst>
              <a:gd name="connsiteX0" fmla="*/ 0 w 5116286"/>
              <a:gd name="connsiteY0" fmla="*/ 0 h 5755822"/>
              <a:gd name="connsiteX1" fmla="*/ 5116286 w 5116286"/>
              <a:gd name="connsiteY1" fmla="*/ 0 h 5755822"/>
              <a:gd name="connsiteX2" fmla="*/ 5116286 w 5116286"/>
              <a:gd name="connsiteY2" fmla="*/ 5755822 h 5755822"/>
              <a:gd name="connsiteX3" fmla="*/ 0 w 5116286"/>
              <a:gd name="connsiteY3" fmla="*/ 5755822 h 5755822"/>
            </a:gdLst>
            <a:ahLst/>
            <a:cxnLst>
              <a:cxn ang="0">
                <a:pos x="connsiteX0" y="connsiteY0"/>
              </a:cxn>
              <a:cxn ang="0">
                <a:pos x="connsiteX1" y="connsiteY1"/>
              </a:cxn>
              <a:cxn ang="0">
                <a:pos x="connsiteX2" y="connsiteY2"/>
              </a:cxn>
              <a:cxn ang="0">
                <a:pos x="connsiteX3" y="connsiteY3"/>
              </a:cxn>
            </a:cxnLst>
            <a:rect l="l" t="t" r="r" b="b"/>
            <a:pathLst>
              <a:path w="5116286" h="5755822">
                <a:moveTo>
                  <a:pt x="0" y="0"/>
                </a:moveTo>
                <a:lnTo>
                  <a:pt x="5116286" y="0"/>
                </a:lnTo>
                <a:lnTo>
                  <a:pt x="5116286" y="5755822"/>
                </a:lnTo>
                <a:lnTo>
                  <a:pt x="0" y="5755822"/>
                </a:lnTo>
                <a:close/>
              </a:path>
            </a:pathLst>
          </a:custGeom>
        </p:spPr>
        <p:txBody>
          <a:bodyPr wrap="square">
            <a:noAutofit/>
          </a:bodyPr>
          <a:lstStyle/>
          <a:p>
            <a:endParaRPr lang="en-US"/>
          </a:p>
        </p:txBody>
      </p:sp>
    </p:spTree>
    <p:extLst>
      <p:ext uri="{BB962C8B-B14F-4D97-AF65-F5344CB8AC3E}">
        <p14:creationId xmlns:p14="http://schemas.microsoft.com/office/powerpoint/2010/main" val="175864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extLst>
      <p:ext uri="{BB962C8B-B14F-4D97-AF65-F5344CB8AC3E}">
        <p14:creationId xmlns:p14="http://schemas.microsoft.com/office/powerpoint/2010/main" val="346130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6489309" y="1144424"/>
            <a:ext cx="5274130" cy="5274131"/>
          </a:xfrm>
          <a:custGeom>
            <a:avLst/>
            <a:gdLst>
              <a:gd name="connsiteX0" fmla="*/ 2637065 w 5274130"/>
              <a:gd name="connsiteY0" fmla="*/ 0 h 5274131"/>
              <a:gd name="connsiteX1" fmla="*/ 5274130 w 5274130"/>
              <a:gd name="connsiteY1" fmla="*/ 2637066 h 5274131"/>
              <a:gd name="connsiteX2" fmla="*/ 2637065 w 5274130"/>
              <a:gd name="connsiteY2" fmla="*/ 5274131 h 5274131"/>
              <a:gd name="connsiteX3" fmla="*/ 0 w 5274130"/>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30" h="5274131">
                <a:moveTo>
                  <a:pt x="2637065" y="0"/>
                </a:moveTo>
                <a:lnTo>
                  <a:pt x="5274130" y="2637066"/>
                </a:lnTo>
                <a:lnTo>
                  <a:pt x="2637065" y="5274131"/>
                </a:lnTo>
                <a:lnTo>
                  <a:pt x="0" y="2637066"/>
                </a:lnTo>
                <a:close/>
              </a:path>
            </a:pathLst>
          </a:custGeom>
        </p:spPr>
        <p:txBody>
          <a:bodyPr wrap="square">
            <a:noAutofit/>
          </a:bodyPr>
          <a:lstStyle/>
          <a:p>
            <a:endParaRPr lang="en-US"/>
          </a:p>
        </p:txBody>
      </p:sp>
      <p:sp>
        <p:nvSpPr>
          <p:cNvPr id="16" name="Picture Placeholder 15"/>
          <p:cNvSpPr>
            <a:spLocks noGrp="1"/>
          </p:cNvSpPr>
          <p:nvPr>
            <p:ph type="pic" sz="quarter" idx="11"/>
          </p:nvPr>
        </p:nvSpPr>
        <p:spPr>
          <a:xfrm>
            <a:off x="3412734" y="4220999"/>
            <a:ext cx="5274130" cy="5274130"/>
          </a:xfrm>
          <a:custGeom>
            <a:avLst/>
            <a:gdLst>
              <a:gd name="connsiteX0" fmla="*/ 2637066 w 5274130"/>
              <a:gd name="connsiteY0" fmla="*/ 0 h 5274130"/>
              <a:gd name="connsiteX1" fmla="*/ 5274130 w 5274130"/>
              <a:gd name="connsiteY1" fmla="*/ 2637066 h 5274130"/>
              <a:gd name="connsiteX2" fmla="*/ 2637066 w 5274130"/>
              <a:gd name="connsiteY2" fmla="*/ 5274130 h 5274130"/>
              <a:gd name="connsiteX3" fmla="*/ 0 w 5274130"/>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30" h="5274130">
                <a:moveTo>
                  <a:pt x="2637066" y="0"/>
                </a:moveTo>
                <a:lnTo>
                  <a:pt x="5274130" y="2637066"/>
                </a:lnTo>
                <a:lnTo>
                  <a:pt x="2637066" y="5274130"/>
                </a:lnTo>
                <a:lnTo>
                  <a:pt x="0" y="2637066"/>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9565885" y="-1932152"/>
            <a:ext cx="5274129" cy="5274131"/>
          </a:xfrm>
          <a:custGeom>
            <a:avLst/>
            <a:gdLst>
              <a:gd name="connsiteX0" fmla="*/ 2637065 w 5274129"/>
              <a:gd name="connsiteY0" fmla="*/ 0 h 5274131"/>
              <a:gd name="connsiteX1" fmla="*/ 5274129 w 5274129"/>
              <a:gd name="connsiteY1" fmla="*/ 2637066 h 5274131"/>
              <a:gd name="connsiteX2" fmla="*/ 2637065 w 5274129"/>
              <a:gd name="connsiteY2" fmla="*/ 5274131 h 5274131"/>
              <a:gd name="connsiteX3" fmla="*/ 0 w 5274129"/>
              <a:gd name="connsiteY3" fmla="*/ 2637066 h 5274131"/>
            </a:gdLst>
            <a:ahLst/>
            <a:cxnLst>
              <a:cxn ang="0">
                <a:pos x="connsiteX0" y="connsiteY0"/>
              </a:cxn>
              <a:cxn ang="0">
                <a:pos x="connsiteX1" y="connsiteY1"/>
              </a:cxn>
              <a:cxn ang="0">
                <a:pos x="connsiteX2" y="connsiteY2"/>
              </a:cxn>
              <a:cxn ang="0">
                <a:pos x="connsiteX3" y="connsiteY3"/>
              </a:cxn>
            </a:cxnLst>
            <a:rect l="l" t="t" r="r" b="b"/>
            <a:pathLst>
              <a:path w="5274129" h="5274131">
                <a:moveTo>
                  <a:pt x="2637065" y="0"/>
                </a:moveTo>
                <a:lnTo>
                  <a:pt x="5274129" y="2637066"/>
                </a:lnTo>
                <a:lnTo>
                  <a:pt x="2637065" y="5274131"/>
                </a:lnTo>
                <a:lnTo>
                  <a:pt x="0" y="2637066"/>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9565886" y="4221000"/>
            <a:ext cx="5274129" cy="5274130"/>
          </a:xfrm>
          <a:custGeom>
            <a:avLst/>
            <a:gdLst>
              <a:gd name="connsiteX0" fmla="*/ 2637064 w 5274129"/>
              <a:gd name="connsiteY0" fmla="*/ 0 h 5274130"/>
              <a:gd name="connsiteX1" fmla="*/ 5274129 w 5274129"/>
              <a:gd name="connsiteY1" fmla="*/ 2637066 h 5274130"/>
              <a:gd name="connsiteX2" fmla="*/ 2637064 w 5274129"/>
              <a:gd name="connsiteY2" fmla="*/ 5274130 h 5274130"/>
              <a:gd name="connsiteX3" fmla="*/ 0 w 5274129"/>
              <a:gd name="connsiteY3" fmla="*/ 2637066 h 5274130"/>
            </a:gdLst>
            <a:ahLst/>
            <a:cxnLst>
              <a:cxn ang="0">
                <a:pos x="connsiteX0" y="connsiteY0"/>
              </a:cxn>
              <a:cxn ang="0">
                <a:pos x="connsiteX1" y="connsiteY1"/>
              </a:cxn>
              <a:cxn ang="0">
                <a:pos x="connsiteX2" y="connsiteY2"/>
              </a:cxn>
              <a:cxn ang="0">
                <a:pos x="connsiteX3" y="connsiteY3"/>
              </a:cxn>
            </a:cxnLst>
            <a:rect l="l" t="t" r="r" b="b"/>
            <a:pathLst>
              <a:path w="5274129" h="5274130">
                <a:moveTo>
                  <a:pt x="2637064" y="0"/>
                </a:moveTo>
                <a:lnTo>
                  <a:pt x="5274129" y="2637066"/>
                </a:lnTo>
                <a:lnTo>
                  <a:pt x="2637064" y="5274130"/>
                </a:lnTo>
                <a:lnTo>
                  <a:pt x="0" y="2637066"/>
                </a:lnTo>
                <a:close/>
              </a:path>
            </a:pathLst>
          </a:custGeom>
        </p:spPr>
        <p:txBody>
          <a:bodyPr wrap="square">
            <a:noAutofit/>
          </a:bodyPr>
          <a:lstStyle/>
          <a:p>
            <a:endParaRPr lang="en-US"/>
          </a:p>
        </p:txBody>
      </p:sp>
    </p:spTree>
    <p:extLst>
      <p:ext uri="{BB962C8B-B14F-4D97-AF65-F5344CB8AC3E}">
        <p14:creationId xmlns:p14="http://schemas.microsoft.com/office/powerpoint/2010/main" val="145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 y="0"/>
            <a:ext cx="6662057" cy="4103914"/>
          </a:xfrm>
          <a:custGeom>
            <a:avLst/>
            <a:gdLst>
              <a:gd name="connsiteX0" fmla="*/ 0 w 6662057"/>
              <a:gd name="connsiteY0" fmla="*/ 0 h 4103914"/>
              <a:gd name="connsiteX1" fmla="*/ 6662057 w 6662057"/>
              <a:gd name="connsiteY1" fmla="*/ 0 h 4103914"/>
              <a:gd name="connsiteX2" fmla="*/ 6662057 w 6662057"/>
              <a:gd name="connsiteY2" fmla="*/ 4103914 h 4103914"/>
              <a:gd name="connsiteX3" fmla="*/ 0 w 6662057"/>
              <a:gd name="connsiteY3" fmla="*/ 4103914 h 4103914"/>
            </a:gdLst>
            <a:ahLst/>
            <a:cxnLst>
              <a:cxn ang="0">
                <a:pos x="connsiteX0" y="connsiteY0"/>
              </a:cxn>
              <a:cxn ang="0">
                <a:pos x="connsiteX1" y="connsiteY1"/>
              </a:cxn>
              <a:cxn ang="0">
                <a:pos x="connsiteX2" y="connsiteY2"/>
              </a:cxn>
              <a:cxn ang="0">
                <a:pos x="connsiteX3" y="connsiteY3"/>
              </a:cxn>
            </a:cxnLst>
            <a:rect l="l" t="t" r="r" b="b"/>
            <a:pathLst>
              <a:path w="6662057" h="4103914">
                <a:moveTo>
                  <a:pt x="0" y="0"/>
                </a:moveTo>
                <a:lnTo>
                  <a:pt x="6662057" y="0"/>
                </a:lnTo>
                <a:lnTo>
                  <a:pt x="6662057" y="4103914"/>
                </a:lnTo>
                <a:lnTo>
                  <a:pt x="0" y="4103914"/>
                </a:lnTo>
                <a:close/>
              </a:path>
            </a:pathLst>
          </a:custGeom>
        </p:spPr>
        <p:txBody>
          <a:bodyPr wrap="square">
            <a:noAutofit/>
          </a:bodyPr>
          <a:lstStyle/>
          <a:p>
            <a:endParaRPr lang="en-US"/>
          </a:p>
        </p:txBody>
      </p:sp>
      <p:sp>
        <p:nvSpPr>
          <p:cNvPr id="12" name="Picture Placeholder 11"/>
          <p:cNvSpPr>
            <a:spLocks noGrp="1"/>
          </p:cNvSpPr>
          <p:nvPr>
            <p:ph type="pic" sz="quarter" idx="11"/>
          </p:nvPr>
        </p:nvSpPr>
        <p:spPr>
          <a:xfrm>
            <a:off x="7020403" y="358346"/>
            <a:ext cx="4813251" cy="2929140"/>
          </a:xfrm>
          <a:custGeom>
            <a:avLst/>
            <a:gdLst>
              <a:gd name="connsiteX0" fmla="*/ 0 w 4813251"/>
              <a:gd name="connsiteY0" fmla="*/ 0 h 2929140"/>
              <a:gd name="connsiteX1" fmla="*/ 4813251 w 4813251"/>
              <a:gd name="connsiteY1" fmla="*/ 0 h 2929140"/>
              <a:gd name="connsiteX2" fmla="*/ 4813251 w 4813251"/>
              <a:gd name="connsiteY2" fmla="*/ 2929140 h 2929140"/>
              <a:gd name="connsiteX3" fmla="*/ 0 w 4813251"/>
              <a:gd name="connsiteY3" fmla="*/ 2929140 h 2929140"/>
            </a:gdLst>
            <a:ahLst/>
            <a:cxnLst>
              <a:cxn ang="0">
                <a:pos x="connsiteX0" y="connsiteY0"/>
              </a:cxn>
              <a:cxn ang="0">
                <a:pos x="connsiteX1" y="connsiteY1"/>
              </a:cxn>
              <a:cxn ang="0">
                <a:pos x="connsiteX2" y="connsiteY2"/>
              </a:cxn>
              <a:cxn ang="0">
                <a:pos x="connsiteX3" y="connsiteY3"/>
              </a:cxn>
            </a:cxnLst>
            <a:rect l="l" t="t" r="r" b="b"/>
            <a:pathLst>
              <a:path w="4813251" h="2929140">
                <a:moveTo>
                  <a:pt x="0" y="0"/>
                </a:moveTo>
                <a:lnTo>
                  <a:pt x="4813251" y="0"/>
                </a:lnTo>
                <a:lnTo>
                  <a:pt x="4813251" y="2929140"/>
                </a:lnTo>
                <a:lnTo>
                  <a:pt x="0" y="2929140"/>
                </a:lnTo>
                <a:close/>
              </a:path>
            </a:pathLst>
          </a:custGeom>
        </p:spPr>
        <p:txBody>
          <a:bodyPr wrap="square">
            <a:noAutofit/>
          </a:bodyPr>
          <a:lstStyle/>
          <a:p>
            <a:endParaRPr lang="en-US"/>
          </a:p>
        </p:txBody>
      </p:sp>
    </p:spTree>
    <p:extLst>
      <p:ext uri="{BB962C8B-B14F-4D97-AF65-F5344CB8AC3E}">
        <p14:creationId xmlns:p14="http://schemas.microsoft.com/office/powerpoint/2010/main" val="184655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80858" y="1915886"/>
            <a:ext cx="7511142" cy="4147457"/>
          </a:xfrm>
          <a:custGeom>
            <a:avLst/>
            <a:gdLst>
              <a:gd name="connsiteX0" fmla="*/ 0 w 7511142"/>
              <a:gd name="connsiteY0" fmla="*/ 0 h 4147457"/>
              <a:gd name="connsiteX1" fmla="*/ 7511142 w 7511142"/>
              <a:gd name="connsiteY1" fmla="*/ 0 h 4147457"/>
              <a:gd name="connsiteX2" fmla="*/ 7511142 w 7511142"/>
              <a:gd name="connsiteY2" fmla="*/ 4147457 h 4147457"/>
              <a:gd name="connsiteX3" fmla="*/ 0 w 7511142"/>
              <a:gd name="connsiteY3" fmla="*/ 4147457 h 4147457"/>
            </a:gdLst>
            <a:ahLst/>
            <a:cxnLst>
              <a:cxn ang="0">
                <a:pos x="connsiteX0" y="connsiteY0"/>
              </a:cxn>
              <a:cxn ang="0">
                <a:pos x="connsiteX1" y="connsiteY1"/>
              </a:cxn>
              <a:cxn ang="0">
                <a:pos x="connsiteX2" y="connsiteY2"/>
              </a:cxn>
              <a:cxn ang="0">
                <a:pos x="connsiteX3" y="connsiteY3"/>
              </a:cxn>
            </a:cxnLst>
            <a:rect l="l" t="t" r="r" b="b"/>
            <a:pathLst>
              <a:path w="7511142" h="4147457">
                <a:moveTo>
                  <a:pt x="0" y="0"/>
                </a:moveTo>
                <a:lnTo>
                  <a:pt x="7511142" y="0"/>
                </a:lnTo>
                <a:lnTo>
                  <a:pt x="7511142" y="4147457"/>
                </a:lnTo>
                <a:lnTo>
                  <a:pt x="0" y="4147457"/>
                </a:lnTo>
                <a:close/>
              </a:path>
            </a:pathLst>
          </a:custGeom>
        </p:spPr>
        <p:txBody>
          <a:bodyPr wrap="square">
            <a:noAutofit/>
          </a:bodyPr>
          <a:lstStyle/>
          <a:p>
            <a:endParaRPr lang="en-US"/>
          </a:p>
        </p:txBody>
      </p:sp>
    </p:spTree>
    <p:extLst>
      <p:ext uri="{BB962C8B-B14F-4D97-AF65-F5344CB8AC3E}">
        <p14:creationId xmlns:p14="http://schemas.microsoft.com/office/powerpoint/2010/main" val="211624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43944" y="0"/>
            <a:ext cx="8948056" cy="3298372"/>
          </a:xfrm>
          <a:custGeom>
            <a:avLst/>
            <a:gdLst>
              <a:gd name="connsiteX0" fmla="*/ 0 w 8948056"/>
              <a:gd name="connsiteY0" fmla="*/ 0 h 3298372"/>
              <a:gd name="connsiteX1" fmla="*/ 8948056 w 8948056"/>
              <a:gd name="connsiteY1" fmla="*/ 0 h 3298372"/>
              <a:gd name="connsiteX2" fmla="*/ 8948056 w 8948056"/>
              <a:gd name="connsiteY2" fmla="*/ 3298372 h 3298372"/>
              <a:gd name="connsiteX3" fmla="*/ 0 w 8948056"/>
              <a:gd name="connsiteY3" fmla="*/ 3298372 h 3298372"/>
            </a:gdLst>
            <a:ahLst/>
            <a:cxnLst>
              <a:cxn ang="0">
                <a:pos x="connsiteX0" y="connsiteY0"/>
              </a:cxn>
              <a:cxn ang="0">
                <a:pos x="connsiteX1" y="connsiteY1"/>
              </a:cxn>
              <a:cxn ang="0">
                <a:pos x="connsiteX2" y="connsiteY2"/>
              </a:cxn>
              <a:cxn ang="0">
                <a:pos x="connsiteX3" y="connsiteY3"/>
              </a:cxn>
            </a:cxnLst>
            <a:rect l="l" t="t" r="r" b="b"/>
            <a:pathLst>
              <a:path w="8948056" h="3298372">
                <a:moveTo>
                  <a:pt x="0" y="0"/>
                </a:moveTo>
                <a:lnTo>
                  <a:pt x="8948056" y="0"/>
                </a:lnTo>
                <a:lnTo>
                  <a:pt x="8948056" y="3298372"/>
                </a:lnTo>
                <a:lnTo>
                  <a:pt x="0" y="3298372"/>
                </a:lnTo>
                <a:close/>
              </a:path>
            </a:pathLst>
          </a:custGeom>
        </p:spPr>
        <p:txBody>
          <a:bodyPr wrap="square">
            <a:noAutofit/>
          </a:bodyPr>
          <a:lstStyle/>
          <a:p>
            <a:endParaRPr lang="en-US"/>
          </a:p>
        </p:txBody>
      </p:sp>
    </p:spTree>
    <p:extLst>
      <p:ext uri="{BB962C8B-B14F-4D97-AF65-F5344CB8AC3E}">
        <p14:creationId xmlns:p14="http://schemas.microsoft.com/office/powerpoint/2010/main" val="300306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61121" y="1528356"/>
            <a:ext cx="5741820" cy="3627121"/>
          </a:xfrm>
          <a:custGeom>
            <a:avLst/>
            <a:gdLst>
              <a:gd name="connsiteX0" fmla="*/ 0 w 5741820"/>
              <a:gd name="connsiteY0" fmla="*/ 0 h 3627121"/>
              <a:gd name="connsiteX1" fmla="*/ 5741820 w 5741820"/>
              <a:gd name="connsiteY1" fmla="*/ 0 h 3627121"/>
              <a:gd name="connsiteX2" fmla="*/ 5741820 w 5741820"/>
              <a:gd name="connsiteY2" fmla="*/ 3627121 h 3627121"/>
              <a:gd name="connsiteX3" fmla="*/ 0 w 5741820"/>
              <a:gd name="connsiteY3" fmla="*/ 3627121 h 3627121"/>
            </a:gdLst>
            <a:ahLst/>
            <a:cxnLst>
              <a:cxn ang="0">
                <a:pos x="connsiteX0" y="connsiteY0"/>
              </a:cxn>
              <a:cxn ang="0">
                <a:pos x="connsiteX1" y="connsiteY1"/>
              </a:cxn>
              <a:cxn ang="0">
                <a:pos x="connsiteX2" y="connsiteY2"/>
              </a:cxn>
              <a:cxn ang="0">
                <a:pos x="connsiteX3" y="connsiteY3"/>
              </a:cxn>
            </a:cxnLst>
            <a:rect l="l" t="t" r="r" b="b"/>
            <a:pathLst>
              <a:path w="5741820" h="3627121">
                <a:moveTo>
                  <a:pt x="0" y="0"/>
                </a:moveTo>
                <a:lnTo>
                  <a:pt x="5741820" y="0"/>
                </a:lnTo>
                <a:lnTo>
                  <a:pt x="5741820" y="3627121"/>
                </a:lnTo>
                <a:lnTo>
                  <a:pt x="0" y="3627121"/>
                </a:lnTo>
                <a:close/>
              </a:path>
            </a:pathLst>
          </a:custGeom>
        </p:spPr>
        <p:txBody>
          <a:bodyPr wrap="square">
            <a:noAutofit/>
          </a:bodyPr>
          <a:lstStyle/>
          <a:p>
            <a:endParaRPr lang="en-US"/>
          </a:p>
        </p:txBody>
      </p:sp>
    </p:spTree>
    <p:extLst>
      <p:ext uri="{BB962C8B-B14F-4D97-AF65-F5344CB8AC3E}">
        <p14:creationId xmlns:p14="http://schemas.microsoft.com/office/powerpoint/2010/main" val="17790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706948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514133" y="-1019312"/>
            <a:ext cx="4291243" cy="5924310"/>
          </a:xfrm>
          <a:custGeom>
            <a:avLst/>
            <a:gdLst>
              <a:gd name="connsiteX0" fmla="*/ 9022 w 4291243"/>
              <a:gd name="connsiteY0" fmla="*/ 0 h 5924310"/>
              <a:gd name="connsiteX1" fmla="*/ 4285227 w 4291243"/>
              <a:gd name="connsiteY1" fmla="*/ 0 h 5924310"/>
              <a:gd name="connsiteX2" fmla="*/ 4291243 w 4291243"/>
              <a:gd name="connsiteY2" fmla="*/ 6616 h 5924310"/>
              <a:gd name="connsiteX3" fmla="*/ 4288235 w 4291243"/>
              <a:gd name="connsiteY3" fmla="*/ 5917694 h 5924310"/>
              <a:gd name="connsiteX4" fmla="*/ 4282220 w 4291243"/>
              <a:gd name="connsiteY4" fmla="*/ 5924310 h 5924310"/>
              <a:gd name="connsiteX5" fmla="*/ 6015 w 4291243"/>
              <a:gd name="connsiteY5" fmla="*/ 5924310 h 5924310"/>
              <a:gd name="connsiteX6" fmla="*/ 0 w 4291243"/>
              <a:gd name="connsiteY6" fmla="*/ 5917694 h 5924310"/>
              <a:gd name="connsiteX7" fmla="*/ 3007 w 4291243"/>
              <a:gd name="connsiteY7" fmla="*/ 6616 h 5924310"/>
              <a:gd name="connsiteX8" fmla="*/ 9022 w 4291243"/>
              <a:gd name="connsiteY8" fmla="*/ 0 h 59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1243" h="5924310">
                <a:moveTo>
                  <a:pt x="9022" y="0"/>
                </a:moveTo>
                <a:cubicBezTo>
                  <a:pt x="4285227" y="0"/>
                  <a:pt x="4285227" y="0"/>
                  <a:pt x="4285227" y="0"/>
                </a:cubicBezTo>
                <a:cubicBezTo>
                  <a:pt x="4288235" y="0"/>
                  <a:pt x="4291243" y="3308"/>
                  <a:pt x="4291243" y="6616"/>
                </a:cubicBezTo>
                <a:lnTo>
                  <a:pt x="4288235" y="5917694"/>
                </a:lnTo>
                <a:cubicBezTo>
                  <a:pt x="4288235" y="5921002"/>
                  <a:pt x="4285227" y="5924310"/>
                  <a:pt x="4282220" y="5924310"/>
                </a:cubicBezTo>
                <a:cubicBezTo>
                  <a:pt x="6015" y="5924310"/>
                  <a:pt x="6015" y="5924310"/>
                  <a:pt x="6015" y="5924310"/>
                </a:cubicBezTo>
                <a:cubicBezTo>
                  <a:pt x="3007" y="5924310"/>
                  <a:pt x="0" y="5921002"/>
                  <a:pt x="0" y="5917694"/>
                </a:cubicBezTo>
                <a:cubicBezTo>
                  <a:pt x="3007" y="6616"/>
                  <a:pt x="3007" y="6616"/>
                  <a:pt x="3007" y="6616"/>
                </a:cubicBezTo>
                <a:cubicBezTo>
                  <a:pt x="3007" y="3308"/>
                  <a:pt x="6015" y="0"/>
                  <a:pt x="902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271043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45884" y="2212489"/>
            <a:ext cx="3109057" cy="5451108"/>
          </a:xfrm>
          <a:custGeom>
            <a:avLst/>
            <a:gdLst>
              <a:gd name="connsiteX0" fmla="*/ 0 w 3109057"/>
              <a:gd name="connsiteY0" fmla="*/ 0 h 5451108"/>
              <a:gd name="connsiteX1" fmla="*/ 3109057 w 3109057"/>
              <a:gd name="connsiteY1" fmla="*/ 0 h 5451108"/>
              <a:gd name="connsiteX2" fmla="*/ 3109057 w 3109057"/>
              <a:gd name="connsiteY2" fmla="*/ 5451108 h 5451108"/>
              <a:gd name="connsiteX3" fmla="*/ 0 w 3109057"/>
              <a:gd name="connsiteY3" fmla="*/ 5451108 h 5451108"/>
            </a:gdLst>
            <a:ahLst/>
            <a:cxnLst>
              <a:cxn ang="0">
                <a:pos x="connsiteX0" y="connsiteY0"/>
              </a:cxn>
              <a:cxn ang="0">
                <a:pos x="connsiteX1" y="connsiteY1"/>
              </a:cxn>
              <a:cxn ang="0">
                <a:pos x="connsiteX2" y="connsiteY2"/>
              </a:cxn>
              <a:cxn ang="0">
                <a:pos x="connsiteX3" y="connsiteY3"/>
              </a:cxn>
            </a:cxnLst>
            <a:rect l="l" t="t" r="r" b="b"/>
            <a:pathLst>
              <a:path w="3109057" h="5451108">
                <a:moveTo>
                  <a:pt x="0" y="0"/>
                </a:moveTo>
                <a:lnTo>
                  <a:pt x="3109057" y="0"/>
                </a:lnTo>
                <a:lnTo>
                  <a:pt x="3109057" y="5451108"/>
                </a:lnTo>
                <a:lnTo>
                  <a:pt x="0" y="5451108"/>
                </a:lnTo>
                <a:close/>
              </a:path>
            </a:pathLst>
          </a:custGeom>
        </p:spPr>
        <p:txBody>
          <a:bodyPr wrap="square">
            <a:noAutofit/>
          </a:bodyPr>
          <a:lstStyle/>
          <a:p>
            <a:endParaRPr lang="en-US"/>
          </a:p>
        </p:txBody>
      </p:sp>
    </p:spTree>
    <p:extLst>
      <p:ext uri="{BB962C8B-B14F-4D97-AF65-F5344CB8AC3E}">
        <p14:creationId xmlns:p14="http://schemas.microsoft.com/office/powerpoint/2010/main" val="1854857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81696" y="2295220"/>
            <a:ext cx="1931297" cy="2258365"/>
          </a:xfrm>
          <a:custGeom>
            <a:avLst/>
            <a:gdLst>
              <a:gd name="connsiteX0" fmla="*/ 280782 w 1931297"/>
              <a:gd name="connsiteY0" fmla="*/ 0 h 2258365"/>
              <a:gd name="connsiteX1" fmla="*/ 1641418 w 1931297"/>
              <a:gd name="connsiteY1" fmla="*/ 0 h 2258365"/>
              <a:gd name="connsiteX2" fmla="*/ 1931297 w 1931297"/>
              <a:gd name="connsiteY2" fmla="*/ 261783 h 2258365"/>
              <a:gd name="connsiteX3" fmla="*/ 1931297 w 1931297"/>
              <a:gd name="connsiteY3" fmla="*/ 1991518 h 2258365"/>
              <a:gd name="connsiteX4" fmla="*/ 1655433 w 1931297"/>
              <a:gd name="connsiteY4" fmla="*/ 2257972 h 2258365"/>
              <a:gd name="connsiteX5" fmla="*/ 266521 w 1931297"/>
              <a:gd name="connsiteY5" fmla="*/ 2257972 h 2258365"/>
              <a:gd name="connsiteX6" fmla="*/ 0 w 1931297"/>
              <a:gd name="connsiteY6" fmla="*/ 1977507 h 2258365"/>
              <a:gd name="connsiteX7" fmla="*/ 0 w 1931297"/>
              <a:gd name="connsiteY7" fmla="*/ 313402 h 2258365"/>
              <a:gd name="connsiteX8" fmla="*/ 280782 w 1931297"/>
              <a:gd name="connsiteY8" fmla="*/ 0 h 225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297" h="2258365">
                <a:moveTo>
                  <a:pt x="280782" y="0"/>
                </a:moveTo>
                <a:cubicBezTo>
                  <a:pt x="1641418" y="0"/>
                  <a:pt x="1641418" y="0"/>
                  <a:pt x="1641418" y="0"/>
                </a:cubicBezTo>
                <a:cubicBezTo>
                  <a:pt x="1861225" y="0"/>
                  <a:pt x="1931297" y="163706"/>
                  <a:pt x="1931297" y="261783"/>
                </a:cubicBezTo>
                <a:cubicBezTo>
                  <a:pt x="1931297" y="1991518"/>
                  <a:pt x="1931297" y="1991518"/>
                  <a:pt x="1931297" y="1991518"/>
                </a:cubicBezTo>
                <a:cubicBezTo>
                  <a:pt x="1931297" y="2183247"/>
                  <a:pt x="1805167" y="2257972"/>
                  <a:pt x="1655433" y="2257972"/>
                </a:cubicBezTo>
                <a:cubicBezTo>
                  <a:pt x="266521" y="2257972"/>
                  <a:pt x="266521" y="2257972"/>
                  <a:pt x="266521" y="2257972"/>
                </a:cubicBezTo>
                <a:cubicBezTo>
                  <a:pt x="103019" y="2267312"/>
                  <a:pt x="0" y="2108522"/>
                  <a:pt x="0" y="1977507"/>
                </a:cubicBezTo>
                <a:cubicBezTo>
                  <a:pt x="0" y="1561358"/>
                  <a:pt x="0" y="313402"/>
                  <a:pt x="0" y="313402"/>
                </a:cubicBezTo>
                <a:cubicBezTo>
                  <a:pt x="0" y="168377"/>
                  <a:pt x="89004" y="0"/>
                  <a:pt x="28078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942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04887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94658" y="794658"/>
            <a:ext cx="10602685" cy="5268685"/>
          </a:xfrm>
          <a:custGeom>
            <a:avLst/>
            <a:gdLst>
              <a:gd name="connsiteX0" fmla="*/ 0 w 10602685"/>
              <a:gd name="connsiteY0" fmla="*/ 0 h 5268685"/>
              <a:gd name="connsiteX1" fmla="*/ 10602685 w 10602685"/>
              <a:gd name="connsiteY1" fmla="*/ 0 h 5268685"/>
              <a:gd name="connsiteX2" fmla="*/ 10602685 w 10602685"/>
              <a:gd name="connsiteY2" fmla="*/ 5268685 h 5268685"/>
              <a:gd name="connsiteX3" fmla="*/ 0 w 10602685"/>
              <a:gd name="connsiteY3" fmla="*/ 5268685 h 5268685"/>
            </a:gdLst>
            <a:ahLst/>
            <a:cxnLst>
              <a:cxn ang="0">
                <a:pos x="connsiteX0" y="connsiteY0"/>
              </a:cxn>
              <a:cxn ang="0">
                <a:pos x="connsiteX1" y="connsiteY1"/>
              </a:cxn>
              <a:cxn ang="0">
                <a:pos x="connsiteX2" y="connsiteY2"/>
              </a:cxn>
              <a:cxn ang="0">
                <a:pos x="connsiteX3" y="connsiteY3"/>
              </a:cxn>
            </a:cxnLst>
            <a:rect l="l" t="t" r="r" b="b"/>
            <a:pathLst>
              <a:path w="10602685" h="5268685">
                <a:moveTo>
                  <a:pt x="0" y="0"/>
                </a:moveTo>
                <a:lnTo>
                  <a:pt x="10602685" y="0"/>
                </a:lnTo>
                <a:lnTo>
                  <a:pt x="10602685" y="5268685"/>
                </a:lnTo>
                <a:lnTo>
                  <a:pt x="0" y="5268685"/>
                </a:lnTo>
                <a:close/>
              </a:path>
            </a:pathLst>
          </a:custGeom>
        </p:spPr>
        <p:txBody>
          <a:bodyPr wrap="square">
            <a:noAutofit/>
          </a:bodyPr>
          <a:lstStyle/>
          <a:p>
            <a:endParaRPr lang="en-US"/>
          </a:p>
        </p:txBody>
      </p:sp>
    </p:spTree>
    <p:extLst>
      <p:ext uri="{BB962C8B-B14F-4D97-AF65-F5344CB8AC3E}">
        <p14:creationId xmlns:p14="http://schemas.microsoft.com/office/powerpoint/2010/main" val="93545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7" name="Picture Placeholder 16"/>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8" name="Picture Placeholder 17"/>
          <p:cNvSpPr>
            <a:spLocks noGrp="1"/>
          </p:cNvSpPr>
          <p:nvPr>
            <p:ph type="pic" sz="quarter" idx="12"/>
          </p:nvPr>
        </p:nvSpPr>
        <p:spPr>
          <a:xfrm>
            <a:off x="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5" name="Picture Placeholder 14"/>
          <p:cNvSpPr>
            <a:spLocks noGrp="1"/>
          </p:cNvSpPr>
          <p:nvPr>
            <p:ph type="pic" sz="quarter" idx="13"/>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79536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8386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184687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7" name="Picture Placeholder 6"/>
          <p:cNvSpPr>
            <a:spLocks noGrp="1"/>
          </p:cNvSpPr>
          <p:nvPr>
            <p:ph type="pic" sz="quarter" idx="13"/>
          </p:nvPr>
        </p:nvSpPr>
        <p:spPr>
          <a:xfrm>
            <a:off x="6096000"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extLst>
      <p:ext uri="{BB962C8B-B14F-4D97-AF65-F5344CB8AC3E}">
        <p14:creationId xmlns:p14="http://schemas.microsoft.com/office/powerpoint/2010/main" val="223899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b="0" i="0">
                <a:solidFill>
                  <a:schemeClr val="tx1">
                    <a:lumMod val="65000"/>
                    <a:lumOff val="35000"/>
                  </a:schemeClr>
                </a:solidFill>
                <a:latin typeface="Roboto Thin" charset="0"/>
                <a:ea typeface="Roboto Thin" charset="0"/>
                <a:cs typeface="Roboto Thin" charset="0"/>
              </a:defRPr>
            </a:lvl1pPr>
          </a:lstStyle>
          <a:p>
            <a:fld id="{1D04B088-393E-434A-BA8E-C930C681F838}" type="datetimeFigureOut">
              <a:rPr lang="en-US" smtClean="0"/>
              <a:pPr/>
              <a:t>9/14/2018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b="0" i="0">
                <a:solidFill>
                  <a:schemeClr val="tx1">
                    <a:lumMod val="65000"/>
                    <a:lumOff val="35000"/>
                  </a:schemeClr>
                </a:solidFill>
                <a:latin typeface="Roboto Thin" charset="0"/>
                <a:ea typeface="Roboto Thin" charset="0"/>
                <a:cs typeface="Roboto Thin"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b="0" i="0">
                <a:solidFill>
                  <a:schemeClr val="tx1">
                    <a:lumMod val="65000"/>
                    <a:lumOff val="35000"/>
                  </a:schemeClr>
                </a:solidFill>
                <a:latin typeface="Roboto Thin" charset="0"/>
                <a:ea typeface="Roboto Thin" charset="0"/>
                <a:cs typeface="Roboto Thin" charset="0"/>
              </a:defRPr>
            </a:lvl1pPr>
          </a:lstStyle>
          <a:p>
            <a:fld id="{F3BDBCB1-AAE6-2947-A82E-4EA4E39F932F}" type="slidenum">
              <a:rPr lang="en-US" smtClean="0"/>
              <a:pPr/>
              <a:t>‹#›</a:t>
            </a:fld>
            <a:endParaRPr lang="en-US"/>
          </a:p>
        </p:txBody>
      </p:sp>
    </p:spTree>
    <p:extLst>
      <p:ext uri="{BB962C8B-B14F-4D97-AF65-F5344CB8AC3E}">
        <p14:creationId xmlns:p14="http://schemas.microsoft.com/office/powerpoint/2010/main" val="67517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56" r:id="rId5"/>
    <p:sldLayoutId id="2147483662" r:id="rId6"/>
    <p:sldLayoutId id="2147483664" r:id="rId7"/>
    <p:sldLayoutId id="2147483666" r:id="rId8"/>
    <p:sldLayoutId id="2147483663" r:id="rId9"/>
    <p:sldLayoutId id="2147483665" r:id="rId10"/>
    <p:sldLayoutId id="2147483655" r:id="rId11"/>
    <p:sldLayoutId id="2147483651" r:id="rId12"/>
    <p:sldLayoutId id="2147483657" r:id="rId13"/>
    <p:sldLayoutId id="2147483675" r:id="rId14"/>
    <p:sldLayoutId id="2147483674" r:id="rId15"/>
    <p:sldLayoutId id="2147483652" r:id="rId16"/>
    <p:sldLayoutId id="2147483653" r:id="rId17"/>
    <p:sldLayoutId id="2147483654" r:id="rId18"/>
    <p:sldLayoutId id="2147483659" r:id="rId19"/>
    <p:sldLayoutId id="2147483673" r:id="rId20"/>
    <p:sldLayoutId id="2147483658" r:id="rId21"/>
    <p:sldLayoutId id="2147483660" r:id="rId22"/>
    <p:sldLayoutId id="2147483670" r:id="rId23"/>
    <p:sldLayoutId id="2147483672" r:id="rId24"/>
    <p:sldLayoutId id="2147483676" r:id="rId25"/>
    <p:sldLayoutId id="2147483667" r:id="rId26"/>
    <p:sldLayoutId id="2147483668" r:id="rId27"/>
    <p:sldLayoutId id="2147483669" r:id="rId28"/>
    <p:sldLayoutId id="2147483677" r:id="rId29"/>
    <p:sldLayoutId id="2147483678" r:id="rId30"/>
    <p:sldLayoutId id="2147483679" r:id="rId31"/>
    <p:sldLayoutId id="2147483680" r:id="rId32"/>
  </p:sldLayoutIdLst>
  <p:txStyles>
    <p:titleStyle>
      <a:lvl1pPr algn="l" defTabSz="914400" rtl="0" eaLnBrk="1" latinLnBrk="0" hangingPunct="1">
        <a:lnSpc>
          <a:spcPct val="90000"/>
        </a:lnSpc>
        <a:spcBef>
          <a:spcPct val="0"/>
        </a:spcBef>
        <a:buNone/>
        <a:defRPr sz="2400" b="0" i="0" kern="1200">
          <a:solidFill>
            <a:schemeClr val="tx1">
              <a:lumMod val="65000"/>
              <a:lumOff val="35000"/>
            </a:schemeClr>
          </a:solidFill>
          <a:latin typeface="微軟正黑體 Light" panose="020B0304030504040204" pitchFamily="34" charset="-120"/>
          <a:ea typeface="微軟正黑體 Light" panose="020B0304030504040204" pitchFamily="34" charset="-120"/>
          <a:cs typeface="微軟正黑體 Light" panose="020B0304030504040204" pitchFamily="34" charset="-120"/>
        </a:defRPr>
      </a:lvl1pPr>
    </p:titleStyle>
    <p:bodyStyle>
      <a:lvl1pPr marL="0" indent="0" algn="l" defTabSz="914400" rtl="0" eaLnBrk="1" latinLnBrk="0" hangingPunct="1">
        <a:lnSpc>
          <a:spcPct val="90000"/>
        </a:lnSpc>
        <a:spcBef>
          <a:spcPts val="1000"/>
        </a:spcBef>
        <a:buFont typeface="Arial"/>
        <a:buNone/>
        <a:defRPr sz="1200" b="0" i="0" kern="1200">
          <a:solidFill>
            <a:schemeClr val="tx1">
              <a:lumMod val="65000"/>
              <a:lumOff val="35000"/>
            </a:schemeClr>
          </a:solidFill>
          <a:latin typeface="微軟正黑體 Light" panose="020B0304030504040204" pitchFamily="34" charset="-120"/>
          <a:ea typeface="微軟正黑體 Light" panose="020B0304030504040204" pitchFamily="34" charset="-120"/>
          <a:cs typeface="微軟正黑體 Light" panose="020B0304030504040204" pitchFamily="34" charset="-120"/>
        </a:defRPr>
      </a:lvl1pPr>
      <a:lvl2pPr marL="6858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2pPr>
      <a:lvl3pPr marL="11430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3pPr>
      <a:lvl4pPr marL="16002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4pPr>
      <a:lvl5pPr marL="2057400" indent="-228600" algn="l" defTabSz="914400" rtl="0" eaLnBrk="1" latinLnBrk="0" hangingPunct="1">
        <a:lnSpc>
          <a:spcPct val="90000"/>
        </a:lnSpc>
        <a:spcBef>
          <a:spcPts val="500"/>
        </a:spcBef>
        <a:buFont typeface="Arial"/>
        <a:buChar char="•"/>
        <a:defRPr sz="800" b="0" i="0" kern="1200">
          <a:solidFill>
            <a:schemeClr val="tx1">
              <a:lumMod val="65000"/>
              <a:lumOff val="35000"/>
            </a:schemeClr>
          </a:solidFill>
          <a:latin typeface="Roboto Thin" charset="0"/>
          <a:ea typeface="Roboto Thin" charset="0"/>
          <a:cs typeface="Roboto Thi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733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4912457" y="4648134"/>
            <a:ext cx="2367086" cy="3049340"/>
            <a:chOff x="4421757" y="3739789"/>
            <a:chExt cx="3352918" cy="4319315"/>
          </a:xfrm>
        </p:grpSpPr>
        <p:sp>
          <p:nvSpPr>
            <p:cNvPr id="9" name="Rectangle 8"/>
            <p:cNvSpPr/>
            <p:nvPr/>
          </p:nvSpPr>
          <p:spPr>
            <a:xfrm rot="18900000" flipV="1">
              <a:off x="4421757" y="3739789"/>
              <a:ext cx="3352918" cy="3352918"/>
            </a:xfrm>
            <a:prstGeom prst="rect">
              <a:avLst/>
            </a:prstGeom>
            <a:noFill/>
            <a:ln w="101600">
              <a:solidFill>
                <a:srgbClr val="FF9F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8900000" flipV="1">
              <a:off x="5501887" y="5138345"/>
              <a:ext cx="1192658" cy="1192658"/>
            </a:xfrm>
            <a:prstGeom prst="rect">
              <a:avLst/>
            </a:prstGeom>
            <a:noFill/>
            <a:ln w="101600">
              <a:solidFill>
                <a:srgbClr val="FF9F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8900000" flipV="1">
              <a:off x="4912474" y="5687620"/>
              <a:ext cx="2371484" cy="2371484"/>
            </a:xfrm>
            <a:prstGeom prst="rect">
              <a:avLst/>
            </a:prstGeom>
            <a:noFill/>
            <a:ln w="25400">
              <a:solidFill>
                <a:srgbClr val="FF9F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ight Triangle 11"/>
          <p:cNvSpPr/>
          <p:nvPr/>
        </p:nvSpPr>
        <p:spPr>
          <a:xfrm rot="18900000">
            <a:off x="5867077" y="3277094"/>
            <a:ext cx="457848" cy="457848"/>
          </a:xfrm>
          <a:prstGeom prst="rtTriangle">
            <a:avLst/>
          </a:prstGeom>
          <a:solidFill>
            <a:srgbClr val="FF9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p:cNvSpPr txBox="1"/>
          <p:nvPr/>
        </p:nvSpPr>
        <p:spPr>
          <a:xfrm>
            <a:off x="923784" y="4888378"/>
            <a:ext cx="3743400" cy="1631216"/>
          </a:xfrm>
          <a:prstGeom prst="rect">
            <a:avLst/>
          </a:prstGeom>
          <a:noFill/>
        </p:spPr>
        <p:txBody>
          <a:bodyPr wrap="square" rtlCol="0">
            <a:spAutoFit/>
          </a:bodyPr>
          <a:lstStyle/>
          <a:p>
            <a:pPr fontAlgn="ctr"/>
            <a:r>
              <a:rPr lang="fr-FR" altLang="zh-TW" sz="2000" dirty="0">
                <a:solidFill>
                  <a:srgbClr val="FF9F1B"/>
                </a:solidFill>
                <a:latin typeface="Arial" panose="020B0604020202020204" pitchFamily="34" charset="0"/>
                <a:cs typeface="Arial" panose="020B0604020202020204" pitchFamily="34" charset="0"/>
              </a:rPr>
              <a:t>Displays</a:t>
            </a:r>
          </a:p>
          <a:p>
            <a:pPr fontAlgn="ctr"/>
            <a:r>
              <a:rPr lang="fr-FR" altLang="zh-TW" sz="2000" dirty="0">
                <a:solidFill>
                  <a:srgbClr val="FF9F1B"/>
                </a:solidFill>
                <a:latin typeface="Arial" panose="020B0604020202020204" pitchFamily="34" charset="0"/>
                <a:cs typeface="Arial" panose="020B0604020202020204" pitchFamily="34" charset="0"/>
              </a:rPr>
              <a:t>Volume 49, </a:t>
            </a:r>
            <a:endParaRPr lang="fr-FR" altLang="zh-TW" sz="2000" dirty="0" smtClean="0">
              <a:solidFill>
                <a:srgbClr val="FF9F1B"/>
              </a:solidFill>
              <a:latin typeface="Arial" panose="020B0604020202020204" pitchFamily="34" charset="0"/>
              <a:cs typeface="Arial" panose="020B0604020202020204" pitchFamily="34" charset="0"/>
            </a:endParaRPr>
          </a:p>
          <a:p>
            <a:pPr fontAlgn="ctr"/>
            <a:r>
              <a:rPr lang="fr-FR" altLang="zh-TW" sz="2000" dirty="0" smtClean="0">
                <a:solidFill>
                  <a:srgbClr val="FF9F1B"/>
                </a:solidFill>
                <a:latin typeface="Arial" panose="020B0604020202020204" pitchFamily="34" charset="0"/>
                <a:cs typeface="Arial" panose="020B0604020202020204" pitchFamily="34" charset="0"/>
              </a:rPr>
              <a:t>September </a:t>
            </a:r>
            <a:r>
              <a:rPr lang="fr-FR" altLang="zh-TW" sz="2000" dirty="0">
                <a:solidFill>
                  <a:srgbClr val="FF9F1B"/>
                </a:solidFill>
                <a:latin typeface="Arial" panose="020B0604020202020204" pitchFamily="34" charset="0"/>
                <a:cs typeface="Arial" panose="020B0604020202020204" pitchFamily="34" charset="0"/>
              </a:rPr>
              <a:t>2017, </a:t>
            </a:r>
            <a:endParaRPr lang="fr-FR" altLang="zh-TW" sz="2000" dirty="0" smtClean="0">
              <a:solidFill>
                <a:srgbClr val="FF9F1B"/>
              </a:solidFill>
              <a:latin typeface="Arial" panose="020B0604020202020204" pitchFamily="34" charset="0"/>
              <a:cs typeface="Arial" panose="020B0604020202020204" pitchFamily="34" charset="0"/>
            </a:endParaRPr>
          </a:p>
          <a:p>
            <a:pPr fontAlgn="ctr"/>
            <a:r>
              <a:rPr lang="fr-FR" altLang="zh-TW" sz="2000" dirty="0" smtClean="0">
                <a:solidFill>
                  <a:srgbClr val="FF9F1B"/>
                </a:solidFill>
                <a:latin typeface="Arial" panose="020B0604020202020204" pitchFamily="34" charset="0"/>
                <a:cs typeface="Arial" panose="020B0604020202020204" pitchFamily="34" charset="0"/>
              </a:rPr>
              <a:t>Pages </a:t>
            </a:r>
            <a:r>
              <a:rPr lang="fr-FR" altLang="zh-TW" sz="2000" dirty="0" smtClean="0">
                <a:solidFill>
                  <a:srgbClr val="FF9F1B"/>
                </a:solidFill>
                <a:latin typeface="Arial" panose="020B0604020202020204" pitchFamily="34" charset="0"/>
                <a:cs typeface="Arial" panose="020B0604020202020204" pitchFamily="34" charset="0"/>
              </a:rPr>
              <a:t>124-132</a:t>
            </a:r>
          </a:p>
          <a:p>
            <a:pPr fontAlgn="ctr"/>
            <a:endParaRPr lang="en-US" altLang="zh-TW" sz="2000" dirty="0" smtClean="0">
              <a:solidFill>
                <a:srgbClr val="FF9F1B"/>
              </a:solidFill>
            </a:endParaRPr>
          </a:p>
        </p:txBody>
      </p:sp>
      <p:sp>
        <p:nvSpPr>
          <p:cNvPr id="6" name="文字方塊 5"/>
          <p:cNvSpPr txBox="1"/>
          <p:nvPr/>
        </p:nvSpPr>
        <p:spPr>
          <a:xfrm>
            <a:off x="1694795" y="1839838"/>
            <a:ext cx="8802410" cy="523220"/>
          </a:xfrm>
          <a:prstGeom prst="rect">
            <a:avLst/>
          </a:prstGeom>
          <a:noFill/>
        </p:spPr>
        <p:txBody>
          <a:bodyPr wrap="none" rtlCol="0">
            <a:spAutoFit/>
          </a:bodyPr>
          <a:lstStyle/>
          <a:p>
            <a:r>
              <a:rPr lang="zh-TW" altLang="en-US" sz="2800" dirty="0" smtClean="0">
                <a:solidFill>
                  <a:srgbClr val="FF9F1B"/>
                </a:solidFill>
                <a:latin typeface="微軟正黑體 Light" panose="020B0304030504040204" pitchFamily="34" charset="-120"/>
                <a:ea typeface="微軟正黑體 Light" panose="020B0304030504040204" pitchFamily="34" charset="-120"/>
              </a:rPr>
              <a:t>車用資訊系統的介面設計對可用性</a:t>
            </a:r>
            <a:r>
              <a:rPr lang="zh-TW" altLang="en-US" sz="2800" dirty="0">
                <a:solidFill>
                  <a:srgbClr val="FF9F1B"/>
                </a:solidFill>
                <a:latin typeface="微軟正黑體 Light" panose="020B0304030504040204" pitchFamily="34" charset="-120"/>
                <a:ea typeface="微軟正黑體 Light" panose="020B0304030504040204" pitchFamily="34" charset="-120"/>
              </a:rPr>
              <a:t>和駕駛安全性的影響</a:t>
            </a:r>
          </a:p>
        </p:txBody>
      </p:sp>
      <p:sp>
        <p:nvSpPr>
          <p:cNvPr id="5" name="矩形 4"/>
          <p:cNvSpPr/>
          <p:nvPr/>
        </p:nvSpPr>
        <p:spPr>
          <a:xfrm>
            <a:off x="1574800" y="2475253"/>
            <a:ext cx="9042400" cy="1015663"/>
          </a:xfrm>
          <a:prstGeom prst="rect">
            <a:avLst/>
          </a:prstGeom>
        </p:spPr>
        <p:txBody>
          <a:bodyPr wrap="square">
            <a:spAutoFit/>
          </a:bodyPr>
          <a:lstStyle/>
          <a:p>
            <a:pPr>
              <a:lnSpc>
                <a:spcPct val="150000"/>
              </a:lnSpc>
            </a:pPr>
            <a:r>
              <a:rPr lang="en-US" altLang="zh-TW" sz="2000" dirty="0">
                <a:solidFill>
                  <a:srgbClr val="FF9F1B"/>
                </a:solidFill>
                <a:latin typeface="Arial" panose="020B0604020202020204" pitchFamily="34" charset="0"/>
              </a:rPr>
              <a:t>Effects of interface layout on the usability of In-Vehicle Information Systems and driving safety</a:t>
            </a:r>
            <a:endParaRPr lang="en-US" altLang="zh-TW" sz="2000" b="0" i="0" dirty="0">
              <a:solidFill>
                <a:srgbClr val="FF9F1B"/>
              </a:solidFill>
              <a:effectLst/>
              <a:latin typeface="Arial" panose="020B0604020202020204" pitchFamily="34" charset="0"/>
            </a:endParaRPr>
          </a:p>
        </p:txBody>
      </p:sp>
      <p:sp>
        <p:nvSpPr>
          <p:cNvPr id="2" name="矩形 1"/>
          <p:cNvSpPr/>
          <p:nvPr/>
        </p:nvSpPr>
        <p:spPr>
          <a:xfrm>
            <a:off x="8358254" y="5042267"/>
            <a:ext cx="6096000" cy="1323439"/>
          </a:xfrm>
          <a:prstGeom prst="rect">
            <a:avLst/>
          </a:prstGeom>
        </p:spPr>
        <p:txBody>
          <a:bodyPr>
            <a:spAutoFit/>
          </a:bodyPr>
          <a:lstStyle/>
          <a:p>
            <a:pPr fontAlgn="ctr"/>
            <a:r>
              <a:rPr lang="en-US" altLang="zh-TW" sz="2000" dirty="0" err="1">
                <a:solidFill>
                  <a:srgbClr val="FF9F1B"/>
                </a:solidFill>
              </a:rPr>
              <a:t>Rui</a:t>
            </a:r>
            <a:r>
              <a:rPr lang="en-US" altLang="zh-TW" sz="2000" dirty="0">
                <a:solidFill>
                  <a:srgbClr val="FF9F1B"/>
                </a:solidFill>
              </a:rPr>
              <a:t> Li</a:t>
            </a:r>
            <a:r>
              <a:rPr lang="zh-TW" altLang="en-US" sz="2000" dirty="0">
                <a:solidFill>
                  <a:srgbClr val="FF9F1B"/>
                </a:solidFill>
              </a:rPr>
              <a:t> </a:t>
            </a:r>
            <a:r>
              <a:rPr lang="en-US" altLang="zh-TW" sz="2000" dirty="0">
                <a:solidFill>
                  <a:srgbClr val="FF9F1B"/>
                </a:solidFill>
              </a:rPr>
              <a:t>, </a:t>
            </a:r>
          </a:p>
          <a:p>
            <a:pPr fontAlgn="ctr"/>
            <a:r>
              <a:rPr lang="en-US" altLang="zh-TW" sz="2000" dirty="0" err="1">
                <a:solidFill>
                  <a:srgbClr val="FF9F1B"/>
                </a:solidFill>
              </a:rPr>
              <a:t>Yingjie</a:t>
            </a:r>
            <a:r>
              <a:rPr lang="en-US" altLang="zh-TW" sz="2000" dirty="0">
                <a:solidFill>
                  <a:srgbClr val="FF9F1B"/>
                </a:solidFill>
              </a:rPr>
              <a:t> </a:t>
            </a:r>
            <a:r>
              <a:rPr lang="en-US" altLang="zh-TW" sz="2000" dirty="0" err="1">
                <a:solidFill>
                  <a:srgbClr val="FF9F1B"/>
                </a:solidFill>
              </a:rPr>
              <a:t>VictorChen</a:t>
            </a:r>
            <a:r>
              <a:rPr lang="en-US" altLang="zh-TW" sz="2000" dirty="0">
                <a:solidFill>
                  <a:srgbClr val="FF9F1B"/>
                </a:solidFill>
              </a:rPr>
              <a:t>,</a:t>
            </a:r>
          </a:p>
          <a:p>
            <a:pPr fontAlgn="ctr"/>
            <a:r>
              <a:rPr lang="en-US" altLang="zh-TW" sz="2000" dirty="0" err="1">
                <a:solidFill>
                  <a:srgbClr val="FF9F1B"/>
                </a:solidFill>
              </a:rPr>
              <a:t>Chunfa</a:t>
            </a:r>
            <a:r>
              <a:rPr lang="en-US" altLang="zh-TW" sz="2000" dirty="0">
                <a:solidFill>
                  <a:srgbClr val="FF9F1B"/>
                </a:solidFill>
              </a:rPr>
              <a:t> </a:t>
            </a:r>
            <a:r>
              <a:rPr lang="en-US" altLang="zh-TW" sz="2000" dirty="0" err="1">
                <a:solidFill>
                  <a:srgbClr val="FF9F1B"/>
                </a:solidFill>
              </a:rPr>
              <a:t>Sha</a:t>
            </a:r>
            <a:r>
              <a:rPr lang="en-US" altLang="zh-TW" sz="2000" dirty="0">
                <a:solidFill>
                  <a:srgbClr val="FF9F1B"/>
                </a:solidFill>
              </a:rPr>
              <a:t>,</a:t>
            </a:r>
          </a:p>
          <a:p>
            <a:pPr fontAlgn="ctr"/>
            <a:r>
              <a:rPr lang="en-US" altLang="zh-TW" sz="2000" dirty="0" err="1">
                <a:solidFill>
                  <a:srgbClr val="FF9F1B"/>
                </a:solidFill>
              </a:rPr>
              <a:t>Zhangping</a:t>
            </a:r>
            <a:r>
              <a:rPr lang="en-US" altLang="zh-TW" sz="2000" dirty="0">
                <a:solidFill>
                  <a:srgbClr val="FF9F1B"/>
                </a:solidFill>
              </a:rPr>
              <a:t> Lu</a:t>
            </a:r>
            <a:endParaRPr lang="fr-FR" altLang="zh-TW" sz="2000" dirty="0">
              <a:solidFill>
                <a:srgbClr val="FF9F1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892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3589" y="1370607"/>
            <a:ext cx="10563726" cy="5016758"/>
          </a:xfrm>
          <a:prstGeom prst="rect">
            <a:avLst/>
          </a:prstGeom>
        </p:spPr>
        <p:txBody>
          <a:bodyPr wrap="square">
            <a:spAutoFit/>
          </a:bodyPr>
          <a:lstStyle/>
          <a:p>
            <a:r>
              <a:rPr lang="zh-TW" altLang="en-US" sz="2000" dirty="0">
                <a:solidFill>
                  <a:schemeClr val="tx1">
                    <a:lumMod val="75000"/>
                    <a:lumOff val="25000"/>
                  </a:schemeClr>
                </a:solidFill>
                <a:latin typeface="Roboto Medium" charset="0"/>
                <a:ea typeface="Roboto Medium" charset="0"/>
                <a:cs typeface="Roboto Medium" charset="0"/>
              </a:rPr>
              <a:t>以預定速度行駛</a:t>
            </a:r>
            <a:r>
              <a:rPr lang="en-US" altLang="zh-TW" sz="2000" dirty="0">
                <a:solidFill>
                  <a:schemeClr val="tx1">
                    <a:lumMod val="75000"/>
                    <a:lumOff val="25000"/>
                  </a:schemeClr>
                </a:solidFill>
                <a:latin typeface="Roboto Medium" charset="0"/>
                <a:ea typeface="Roboto Medium" charset="0"/>
                <a:cs typeface="Roboto Medium" charset="0"/>
              </a:rPr>
              <a:t>5</a:t>
            </a:r>
            <a:r>
              <a:rPr lang="zh-TW" altLang="en-US" sz="2000" dirty="0">
                <a:solidFill>
                  <a:schemeClr val="tx1">
                    <a:lumMod val="75000"/>
                    <a:lumOff val="25000"/>
                  </a:schemeClr>
                </a:solidFill>
                <a:latin typeface="Roboto Medium" charset="0"/>
                <a:ea typeface="Roboto Medium" charset="0"/>
                <a:cs typeface="Roboto Medium" charset="0"/>
              </a:rPr>
              <a:t>分鐘後，</a:t>
            </a:r>
            <a:r>
              <a:rPr lang="en-US" altLang="zh-TW" sz="2000" dirty="0">
                <a:solidFill>
                  <a:schemeClr val="tx1">
                    <a:lumMod val="75000"/>
                    <a:lumOff val="25000"/>
                  </a:schemeClr>
                </a:solidFill>
                <a:latin typeface="Roboto Medium" charset="0"/>
                <a:ea typeface="Roboto Medium" charset="0"/>
                <a:cs typeface="Roboto Medium" charset="0"/>
              </a:rPr>
              <a:t>ECG</a:t>
            </a:r>
            <a:r>
              <a:rPr lang="zh-TW" altLang="en-US" sz="2000" dirty="0">
                <a:solidFill>
                  <a:schemeClr val="tx1">
                    <a:lumMod val="75000"/>
                    <a:lumOff val="25000"/>
                  </a:schemeClr>
                </a:solidFill>
                <a:latin typeface="Roboto Medium" charset="0"/>
                <a:ea typeface="Roboto Medium" charset="0"/>
                <a:cs typeface="Roboto Medium" charset="0"/>
              </a:rPr>
              <a:t>信號穩定，受測者執行任務。</a:t>
            </a:r>
            <a:endParaRPr lang="en-US" altLang="zh-TW" sz="2000" dirty="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每個受測者</a:t>
            </a:r>
            <a:r>
              <a:rPr lang="zh-TW" altLang="en-US" sz="2000" dirty="0">
                <a:solidFill>
                  <a:schemeClr val="tx1">
                    <a:lumMod val="75000"/>
                    <a:lumOff val="25000"/>
                  </a:schemeClr>
                </a:solidFill>
                <a:latin typeface="Roboto Medium" charset="0"/>
                <a:ea typeface="Roboto Medium" charset="0"/>
                <a:cs typeface="Roboto Medium" charset="0"/>
              </a:rPr>
              <a:t>被分配執行</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a:t>
            </a:r>
            <a:r>
              <a:rPr lang="zh-TW" altLang="en-US" sz="2000" dirty="0">
                <a:solidFill>
                  <a:schemeClr val="tx1">
                    <a:lumMod val="75000"/>
                    <a:lumOff val="25000"/>
                  </a:schemeClr>
                </a:solidFill>
                <a:latin typeface="Roboto Medium" charset="0"/>
                <a:ea typeface="Roboto Medium" charset="0"/>
                <a:cs typeface="Roboto Medium" charset="0"/>
              </a:rPr>
              <a:t>）打開</a:t>
            </a:r>
            <a:r>
              <a:rPr lang="en-US" altLang="zh-TW" sz="2000" dirty="0" smtClean="0">
                <a:solidFill>
                  <a:schemeClr val="tx1">
                    <a:lumMod val="75000"/>
                    <a:lumOff val="25000"/>
                  </a:schemeClr>
                </a:solidFill>
                <a:latin typeface="Roboto Medium" charset="0"/>
                <a:ea typeface="Roboto Medium" charset="0"/>
                <a:cs typeface="Roboto Medium" charset="0"/>
              </a:rPr>
              <a:t>FM</a:t>
            </a: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2</a:t>
            </a:r>
            <a:r>
              <a:rPr lang="zh-TW" altLang="en-US" sz="2000" dirty="0">
                <a:solidFill>
                  <a:schemeClr val="tx1">
                    <a:lumMod val="75000"/>
                    <a:lumOff val="25000"/>
                  </a:schemeClr>
                </a:solidFill>
                <a:latin typeface="Roboto Medium" charset="0"/>
                <a:ea typeface="Roboto Medium" charset="0"/>
                <a:cs typeface="Roboto Medium" charset="0"/>
              </a:rPr>
              <a:t>）打開</a:t>
            </a:r>
            <a:r>
              <a:rPr lang="en-US" altLang="zh-TW" sz="2000" dirty="0" smtClean="0">
                <a:solidFill>
                  <a:schemeClr val="tx1">
                    <a:lumMod val="75000"/>
                    <a:lumOff val="25000"/>
                  </a:schemeClr>
                </a:solidFill>
                <a:latin typeface="Roboto Medium" charset="0"/>
                <a:ea typeface="Roboto Medium" charset="0"/>
                <a:cs typeface="Roboto Medium" charset="0"/>
              </a:rPr>
              <a:t>AM</a:t>
            </a: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a:t>
            </a:r>
            <a:r>
              <a:rPr lang="zh-TW" altLang="en-US" sz="2000" dirty="0">
                <a:solidFill>
                  <a:schemeClr val="tx1">
                    <a:lumMod val="75000"/>
                    <a:lumOff val="25000"/>
                  </a:schemeClr>
                </a:solidFill>
                <a:latin typeface="Roboto Medium" charset="0"/>
                <a:ea typeface="Roboto Medium" charset="0"/>
                <a:cs typeface="Roboto Medium" charset="0"/>
              </a:rPr>
              <a:t>）刪除</a:t>
            </a:r>
            <a:r>
              <a:rPr lang="en-US" altLang="zh-TW" sz="2000" dirty="0">
                <a:solidFill>
                  <a:schemeClr val="tx1">
                    <a:lumMod val="75000"/>
                    <a:lumOff val="25000"/>
                  </a:schemeClr>
                </a:solidFill>
                <a:latin typeface="Roboto Medium" charset="0"/>
                <a:ea typeface="Roboto Medium" charset="0"/>
                <a:cs typeface="Roboto Medium" charset="0"/>
              </a:rPr>
              <a:t>FM / C 92.5 </a:t>
            </a:r>
            <a:r>
              <a:rPr lang="en-US" altLang="zh-TW" sz="2000" dirty="0" smtClean="0">
                <a:solidFill>
                  <a:schemeClr val="tx1">
                    <a:lumMod val="75000"/>
                    <a:lumOff val="25000"/>
                  </a:schemeClr>
                </a:solidFill>
                <a:latin typeface="Roboto Medium" charset="0"/>
                <a:ea typeface="Roboto Medium" charset="0"/>
                <a:cs typeface="Roboto Medium" charset="0"/>
              </a:rPr>
              <a:t>MHz</a:t>
            </a: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4</a:t>
            </a:r>
            <a:r>
              <a:rPr lang="zh-TW" altLang="en-US" sz="2000" dirty="0">
                <a:solidFill>
                  <a:schemeClr val="tx1">
                    <a:lumMod val="75000"/>
                    <a:lumOff val="25000"/>
                  </a:schemeClr>
                </a:solidFill>
                <a:latin typeface="Roboto Medium" charset="0"/>
                <a:ea typeface="Roboto Medium" charset="0"/>
                <a:cs typeface="Roboto Medium" charset="0"/>
              </a:rPr>
              <a:t>）在媒體上播放</a:t>
            </a:r>
            <a:r>
              <a:rPr lang="en-US" altLang="zh-TW" sz="2000" dirty="0">
                <a:solidFill>
                  <a:schemeClr val="tx1">
                    <a:lumMod val="75000"/>
                    <a:lumOff val="25000"/>
                  </a:schemeClr>
                </a:solidFill>
                <a:latin typeface="Roboto Medium" charset="0"/>
                <a:ea typeface="Roboto Medium" charset="0"/>
                <a:cs typeface="Roboto Medium" charset="0"/>
              </a:rPr>
              <a:t>&lt;Loving You</a:t>
            </a:r>
            <a:r>
              <a:rPr lang="en-US" altLang="zh-TW" sz="2000" dirty="0" smtClean="0">
                <a:solidFill>
                  <a:schemeClr val="tx1">
                    <a:lumMod val="75000"/>
                    <a:lumOff val="25000"/>
                  </a:schemeClr>
                </a:solidFill>
                <a:latin typeface="Roboto Medium" charset="0"/>
                <a:ea typeface="Roboto Medium" charset="0"/>
                <a:cs typeface="Roboto Medium" charset="0"/>
              </a:rPr>
              <a:t>&gt;</a:t>
            </a: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5</a:t>
            </a:r>
            <a:r>
              <a:rPr lang="zh-TW" altLang="en-US" sz="2000" dirty="0">
                <a:solidFill>
                  <a:schemeClr val="tx1">
                    <a:lumMod val="75000"/>
                    <a:lumOff val="25000"/>
                  </a:schemeClr>
                </a:solidFill>
                <a:latin typeface="Roboto Medium" charset="0"/>
                <a:ea typeface="Roboto Medium" charset="0"/>
                <a:cs typeface="Roboto Medium" charset="0"/>
              </a:rPr>
              <a:t>）將音量</a:t>
            </a:r>
            <a:r>
              <a:rPr lang="zh-TW" altLang="en-US" sz="2000" dirty="0" smtClean="0">
                <a:solidFill>
                  <a:schemeClr val="tx1">
                    <a:lumMod val="75000"/>
                    <a:lumOff val="25000"/>
                  </a:schemeClr>
                </a:solidFill>
                <a:latin typeface="Roboto Medium" charset="0"/>
                <a:ea typeface="Roboto Medium" charset="0"/>
                <a:cs typeface="Roboto Medium" charset="0"/>
              </a:rPr>
              <a:t>調高最高</a:t>
            </a:r>
            <a:r>
              <a:rPr lang="zh-TW" altLang="en-US" sz="2000" dirty="0" smtClean="0">
                <a:solidFill>
                  <a:schemeClr val="tx1">
                    <a:lumMod val="75000"/>
                    <a:lumOff val="25000"/>
                  </a:schemeClr>
                </a:solidFill>
                <a:latin typeface="Roboto Medium" charset="0"/>
                <a:ea typeface="Roboto Medium" charset="0"/>
                <a:cs typeface="Roboto Medium" charset="0"/>
              </a:rPr>
              <a:t>音量</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6</a:t>
            </a:r>
            <a:r>
              <a:rPr lang="zh-TW" altLang="en-US" sz="2000" dirty="0">
                <a:solidFill>
                  <a:schemeClr val="tx1">
                    <a:lumMod val="75000"/>
                    <a:lumOff val="25000"/>
                  </a:schemeClr>
                </a:solidFill>
                <a:latin typeface="Roboto Medium" charset="0"/>
                <a:ea typeface="Roboto Medium" charset="0"/>
                <a:cs typeface="Roboto Medium" charset="0"/>
              </a:rPr>
              <a:t>）暫停</a:t>
            </a:r>
            <a:r>
              <a:rPr lang="zh-TW" altLang="en-US" sz="2000" dirty="0" smtClean="0">
                <a:solidFill>
                  <a:schemeClr val="tx1">
                    <a:lumMod val="75000"/>
                    <a:lumOff val="25000"/>
                  </a:schemeClr>
                </a:solidFill>
                <a:latin typeface="Roboto Medium" charset="0"/>
                <a:ea typeface="Roboto Medium" charset="0"/>
                <a:cs typeface="Roboto Medium" charset="0"/>
              </a:rPr>
              <a:t>音樂</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7</a:t>
            </a:r>
            <a:r>
              <a:rPr lang="zh-TW" altLang="en-US" sz="2000" dirty="0">
                <a:solidFill>
                  <a:schemeClr val="tx1">
                    <a:lumMod val="75000"/>
                    <a:lumOff val="25000"/>
                  </a:schemeClr>
                </a:solidFill>
                <a:latin typeface="Roboto Medium" charset="0"/>
                <a:ea typeface="Roboto Medium" charset="0"/>
                <a:cs typeface="Roboto Medium" charset="0"/>
              </a:rPr>
              <a:t>）返回主菜單選擇不同的功能</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參與者被</a:t>
            </a:r>
            <a:r>
              <a:rPr lang="zh-TW" altLang="en-US" sz="2000" dirty="0">
                <a:solidFill>
                  <a:schemeClr val="tx1">
                    <a:lumMod val="75000"/>
                    <a:lumOff val="25000"/>
                  </a:schemeClr>
                </a:solidFill>
                <a:latin typeface="Roboto Medium" charset="0"/>
                <a:ea typeface="Roboto Medium" charset="0"/>
                <a:cs typeface="Roboto Medium" charset="0"/>
              </a:rPr>
              <a:t>要求盡快完成</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smtClean="0">
                <a:solidFill>
                  <a:schemeClr val="tx1">
                    <a:lumMod val="75000"/>
                    <a:lumOff val="25000"/>
                  </a:schemeClr>
                </a:solidFill>
                <a:latin typeface="Roboto Medium" charset="0"/>
                <a:ea typeface="Roboto Medium" charset="0"/>
                <a:cs typeface="Roboto Medium" charset="0"/>
              </a:rPr>
              <a:t>操作</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完成</a:t>
            </a:r>
            <a:r>
              <a:rPr lang="zh-TW" altLang="en-US" sz="2000" dirty="0">
                <a:solidFill>
                  <a:schemeClr val="tx1">
                    <a:lumMod val="75000"/>
                    <a:lumOff val="25000"/>
                  </a:schemeClr>
                </a:solidFill>
                <a:latin typeface="Roboto Medium" charset="0"/>
                <a:ea typeface="Roboto Medium" charset="0"/>
                <a:cs typeface="Roboto Medium" charset="0"/>
              </a:rPr>
              <a:t>操作後，參與者單擊“返回按鈕”返回</a:t>
            </a:r>
            <a:r>
              <a:rPr lang="zh-TW" altLang="en-US" sz="2000" dirty="0" smtClean="0">
                <a:solidFill>
                  <a:schemeClr val="tx1">
                    <a:lumMod val="75000"/>
                    <a:lumOff val="25000"/>
                  </a:schemeClr>
                </a:solidFill>
                <a:latin typeface="Roboto Medium" charset="0"/>
                <a:ea typeface="Roboto Medium" charset="0"/>
                <a:cs typeface="Roboto Medium" charset="0"/>
              </a:rPr>
              <a:t>主</a:t>
            </a:r>
            <a:r>
              <a:rPr lang="zh-TW" altLang="en-US" sz="2000" dirty="0" smtClean="0">
                <a:solidFill>
                  <a:schemeClr val="tx1">
                    <a:lumMod val="75000"/>
                    <a:lumOff val="25000"/>
                  </a:schemeClr>
                </a:solidFill>
                <a:latin typeface="Roboto Medium" charset="0"/>
                <a:ea typeface="Roboto Medium" charset="0"/>
                <a:cs typeface="Roboto Medium" charset="0"/>
              </a:rPr>
              <a:t>選單</a:t>
            </a:r>
            <a:r>
              <a:rPr lang="zh-TW" altLang="en-US" sz="2000" dirty="0" smtClean="0">
                <a:solidFill>
                  <a:schemeClr val="tx1">
                    <a:lumMod val="75000"/>
                    <a:lumOff val="25000"/>
                  </a:schemeClr>
                </a:solidFill>
                <a:latin typeface="Roboto Medium" charset="0"/>
                <a:ea typeface="Roboto Medium" charset="0"/>
                <a:cs typeface="Roboto Medium" charset="0"/>
              </a:rPr>
              <a:t>記錄</a:t>
            </a:r>
            <a:r>
              <a:rPr lang="zh-TW" altLang="en-US" sz="2000" dirty="0">
                <a:solidFill>
                  <a:schemeClr val="tx1">
                    <a:lumMod val="75000"/>
                    <a:lumOff val="25000"/>
                  </a:schemeClr>
                </a:solidFill>
                <a:latin typeface="Roboto Medium" charset="0"/>
                <a:ea typeface="Roboto Medium" charset="0"/>
                <a:cs typeface="Roboto Medium" charset="0"/>
              </a:rPr>
              <a:t>操作時間</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zh-TW" altLang="en-US" sz="2000" dirty="0">
                <a:solidFill>
                  <a:schemeClr val="tx1">
                    <a:lumMod val="75000"/>
                    <a:lumOff val="25000"/>
                  </a:schemeClr>
                </a:solidFill>
                <a:latin typeface="Roboto Medium" charset="0"/>
                <a:ea typeface="Roboto Medium" charset="0"/>
                <a:cs typeface="Roboto Medium" charset="0"/>
              </a:rPr>
              <a:t>棋盤佈局中，參與者可以觸摸“返回按鈕”以返回上一級別</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zh-TW" altLang="en-US" sz="2000" dirty="0">
                <a:solidFill>
                  <a:schemeClr val="tx1">
                    <a:lumMod val="75000"/>
                    <a:lumOff val="25000"/>
                  </a:schemeClr>
                </a:solidFill>
                <a:latin typeface="Roboto Medium" charset="0"/>
                <a:ea typeface="Roboto Medium" charset="0"/>
                <a:cs typeface="Roboto Medium" charset="0"/>
              </a:rPr>
              <a:t>分層佈局中，參與者只需按下</a:t>
            </a:r>
            <a:r>
              <a:rPr lang="zh-TW" altLang="en-US" sz="2000" dirty="0" smtClean="0">
                <a:solidFill>
                  <a:schemeClr val="tx1">
                    <a:lumMod val="75000"/>
                    <a:lumOff val="25000"/>
                  </a:schemeClr>
                </a:solidFill>
                <a:latin typeface="Roboto Medium" charset="0"/>
                <a:ea typeface="Roboto Medium" charset="0"/>
                <a:cs typeface="Roboto Medium" charset="0"/>
              </a:rPr>
              <a:t>另一個</a:t>
            </a:r>
            <a:r>
              <a:rPr lang="zh-TW" altLang="en-US" sz="2000" dirty="0" smtClean="0">
                <a:solidFill>
                  <a:schemeClr val="tx1">
                    <a:lumMod val="75000"/>
                    <a:lumOff val="25000"/>
                  </a:schemeClr>
                </a:solidFill>
                <a:latin typeface="Roboto Medium" charset="0"/>
                <a:ea typeface="Roboto Medium" charset="0"/>
                <a:cs typeface="Roboto Medium" charset="0"/>
              </a:rPr>
              <a:t>主選單選</a:t>
            </a:r>
            <a:r>
              <a:rPr lang="zh-TW" altLang="en-US" sz="2000" dirty="0">
                <a:solidFill>
                  <a:schemeClr val="tx1">
                    <a:lumMod val="75000"/>
                    <a:lumOff val="25000"/>
                  </a:schemeClr>
                </a:solidFill>
                <a:latin typeface="Roboto Medium" charset="0"/>
                <a:ea typeface="Roboto Medium" charset="0"/>
                <a:cs typeface="Roboto Medium" charset="0"/>
              </a:rPr>
              <a:t>項</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10285764"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The experimental interface and task</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6146" name="Picture 2" descr="https://ars.els-cdn.com/content/image/1-s2.0-S0141938216301007-gr3_lrg.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94" b="49856"/>
          <a:stretch/>
        </p:blipFill>
        <p:spPr bwMode="auto">
          <a:xfrm>
            <a:off x="5411128" y="1828792"/>
            <a:ext cx="6081485" cy="1443254"/>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4"/>
          <a:srcRect b="49713"/>
          <a:stretch/>
        </p:blipFill>
        <p:spPr>
          <a:xfrm>
            <a:off x="5512728" y="3479144"/>
            <a:ext cx="6081485" cy="1448456"/>
          </a:xfrm>
          <a:prstGeom prst="rect">
            <a:avLst/>
          </a:prstGeom>
        </p:spPr>
      </p:pic>
    </p:spTree>
    <p:extLst>
      <p:ext uri="{BB962C8B-B14F-4D97-AF65-F5344CB8AC3E}">
        <p14:creationId xmlns:p14="http://schemas.microsoft.com/office/powerpoint/2010/main" val="826162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p:nvPr/>
        </p:nvSpPr>
        <p:spPr>
          <a:xfrm>
            <a:off x="902560" y="504035"/>
            <a:ext cx="3147015"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Results </a:t>
            </a:r>
            <a:r>
              <a:rPr lang="en-US" altLang="zh-TW" sz="3200" dirty="0" smtClean="0">
                <a:solidFill>
                  <a:srgbClr val="FF9F1B"/>
                </a:solidFill>
                <a:latin typeface="Nexa Bold" charset="0"/>
                <a:ea typeface="Nexa Bold" charset="0"/>
                <a:cs typeface="Nexa Bold" charset="0"/>
              </a:rPr>
              <a:t>analysis</a:t>
            </a:r>
            <a:endParaRPr lang="en-US" sz="3200" dirty="0">
              <a:solidFill>
                <a:schemeClr val="tx1">
                  <a:lumMod val="75000"/>
                  <a:lumOff val="25000"/>
                </a:schemeClr>
              </a:solidFill>
              <a:latin typeface="Nexa Bold" charset="0"/>
              <a:ea typeface="Nexa Bold" charset="0"/>
              <a:cs typeface="Nexa Bold"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25890122"/>
              </p:ext>
            </p:extLst>
          </p:nvPr>
        </p:nvGraphicFramePr>
        <p:xfrm>
          <a:off x="902560" y="1495843"/>
          <a:ext cx="10535684" cy="4968756"/>
        </p:xfrm>
        <a:graphic>
          <a:graphicData uri="http://schemas.openxmlformats.org/drawingml/2006/table">
            <a:tbl>
              <a:tblPr firstRow="1" bandRow="1">
                <a:tableStyleId>{72833802-FEF1-4C79-8D5D-14CF1EAF98D9}</a:tableStyleId>
              </a:tblPr>
              <a:tblGrid>
                <a:gridCol w="2633921">
                  <a:extLst>
                    <a:ext uri="{9D8B030D-6E8A-4147-A177-3AD203B41FA5}">
                      <a16:colId xmlns:a16="http://schemas.microsoft.com/office/drawing/2014/main" val="458920221"/>
                    </a:ext>
                  </a:extLst>
                </a:gridCol>
                <a:gridCol w="2633921">
                  <a:extLst>
                    <a:ext uri="{9D8B030D-6E8A-4147-A177-3AD203B41FA5}">
                      <a16:colId xmlns:a16="http://schemas.microsoft.com/office/drawing/2014/main" val="1927471106"/>
                    </a:ext>
                  </a:extLst>
                </a:gridCol>
                <a:gridCol w="2633921">
                  <a:extLst>
                    <a:ext uri="{9D8B030D-6E8A-4147-A177-3AD203B41FA5}">
                      <a16:colId xmlns:a16="http://schemas.microsoft.com/office/drawing/2014/main" val="1642030511"/>
                    </a:ext>
                  </a:extLst>
                </a:gridCol>
                <a:gridCol w="2633921">
                  <a:extLst>
                    <a:ext uri="{9D8B030D-6E8A-4147-A177-3AD203B41FA5}">
                      <a16:colId xmlns:a16="http://schemas.microsoft.com/office/drawing/2014/main" val="2270561392"/>
                    </a:ext>
                  </a:extLst>
                </a:gridCol>
              </a:tblGrid>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a:effectLst/>
                          <a:latin typeface="微軟正黑體 Light" panose="020B0304030504040204" pitchFamily="34" charset="-120"/>
                          <a:ea typeface="微軟正黑體 Light" panose="020B0304030504040204" pitchFamily="34" charset="-120"/>
                        </a:rPr>
                        <a:t>　</a:t>
                      </a:r>
                      <a:endParaRPr lang="zh-TW" altLang="en-US" sz="1800" b="0" i="0" u="none" strike="noStrike">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rtl="0" fontAlgn="ctr"/>
                      <a:r>
                        <a:rPr lang="zh-TW" altLang="en-US" sz="2000" b="0" u="none" strike="noStrike">
                          <a:effectLst/>
                          <a:latin typeface="微軟正黑體 Light" panose="020B0304030504040204" pitchFamily="34" charset="-120"/>
                          <a:ea typeface="微軟正黑體 Light" panose="020B0304030504040204" pitchFamily="34" charset="-120"/>
                        </a:rPr>
                        <a:t>速度</a:t>
                      </a:r>
                      <a:endParaRPr lang="zh-TW" altLang="en-US" sz="2000" b="0" i="0" u="none" strike="noStrike">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介面</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3186455107"/>
                  </a:ext>
                </a:extLst>
              </a:tr>
              <a:tr h="552084">
                <a:tc>
                  <a:txBody>
                    <a:bodyPr/>
                    <a:lstStyle/>
                    <a:p>
                      <a:pPr algn="ctr" rtl="0" fontAlgn="ctr"/>
                      <a:r>
                        <a:rPr lang="zh-TW" altLang="en-US" sz="2000" b="0" u="none" strike="noStrike" dirty="0">
                          <a:solidFill>
                            <a:schemeClr val="bg1"/>
                          </a:solidFill>
                          <a:effectLst/>
                          <a:latin typeface="微軟正黑體 Light" panose="020B0304030504040204" pitchFamily="34" charset="-120"/>
                          <a:ea typeface="微軟正黑體 Light" panose="020B0304030504040204" pitchFamily="34" charset="-120"/>
                        </a:rPr>
                        <a:t>介面設計的可用性</a:t>
                      </a:r>
                      <a:endParaRPr lang="zh-TW" altLang="en-US" sz="20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任務完成時間</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1644069994"/>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錯誤數量</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a:effectLst/>
                          <a:latin typeface="微軟正黑體 Light" panose="020B0304030504040204" pitchFamily="34" charset="-120"/>
                          <a:ea typeface="微軟正黑體 Light" panose="020B0304030504040204" pitchFamily="34" charset="-120"/>
                        </a:rPr>
                        <a:t>無顯著影響</a:t>
                      </a:r>
                      <a:endParaRPr lang="zh-TW" altLang="en-US" sz="1800" b="0" i="0" u="none" strike="noStrike">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4218064171"/>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en-US" sz="2000" b="0" u="none" strike="noStrike" dirty="0">
                          <a:effectLst/>
                          <a:latin typeface="微軟正黑體 Light" panose="020B0304030504040204" pitchFamily="34" charset="-120"/>
                          <a:ea typeface="微軟正黑體 Light" panose="020B0304030504040204" pitchFamily="34" charset="-120"/>
                        </a:rPr>
                        <a:t>NASA-TLX</a:t>
                      </a:r>
                      <a:endParaRPr 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effectLst/>
                          <a:latin typeface="微軟正黑體 Light" panose="020B0304030504040204" pitchFamily="34" charset="-120"/>
                          <a:ea typeface="微軟正黑體 Light" panose="020B0304030504040204" pitchFamily="34" charset="-120"/>
                        </a:rPr>
                        <a:t>無顯著影響</a:t>
                      </a:r>
                      <a:endParaRPr lang="zh-TW" altLang="en-US" sz="1800" b="0" i="0" u="none" strike="noStrike" dirty="0">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3516810755"/>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en-US" sz="2000" b="0" u="none" strike="noStrike" dirty="0">
                          <a:effectLst/>
                          <a:latin typeface="微軟正黑體 Light" panose="020B0304030504040204" pitchFamily="34" charset="-120"/>
                          <a:ea typeface="微軟正黑體 Light" panose="020B0304030504040204" pitchFamily="34" charset="-120"/>
                        </a:rPr>
                        <a:t>SUS</a:t>
                      </a:r>
                      <a:endParaRPr 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smtClean="0">
                          <a:solidFill>
                            <a:srgbClr val="FF0000"/>
                          </a:solidFill>
                          <a:effectLst/>
                          <a:latin typeface="微軟正黑體 Light" panose="020B0304030504040204" pitchFamily="34" charset="-120"/>
                          <a:ea typeface="微軟正黑體 Light" panose="020B0304030504040204" pitchFamily="34" charset="-120"/>
                        </a:rPr>
                        <a:t>棋盤式</a:t>
                      </a:r>
                      <a:r>
                        <a:rPr lang="en-US" altLang="zh-TW" sz="1800" b="0" u="none" strike="noStrike" dirty="0" smtClean="0">
                          <a:solidFill>
                            <a:srgbClr val="FF0000"/>
                          </a:solidFill>
                          <a:effectLst/>
                          <a:latin typeface="微軟正黑體 Light" panose="020B0304030504040204" pitchFamily="34" charset="-120"/>
                          <a:ea typeface="微軟正黑體 Light" panose="020B0304030504040204" pitchFamily="34" charset="-120"/>
                        </a:rPr>
                        <a:t>&gt;</a:t>
                      </a:r>
                      <a:r>
                        <a:rPr lang="zh-TW" altLang="en-US" sz="1800" b="0" u="none" strike="noStrike" dirty="0" smtClean="0">
                          <a:solidFill>
                            <a:srgbClr val="FF0000"/>
                          </a:solidFill>
                          <a:effectLst/>
                          <a:latin typeface="微軟正黑體 Light" panose="020B0304030504040204" pitchFamily="34" charset="-120"/>
                          <a:ea typeface="微軟正黑體 Light" panose="020B0304030504040204" pitchFamily="34" charset="-120"/>
                        </a:rPr>
                        <a:t>分層式</a:t>
                      </a:r>
                      <a:endParaRPr lang="zh-TW" altLang="en-US" sz="1800" b="0" i="0" u="none" strike="noStrike" dirty="0">
                        <a:solidFill>
                          <a:srgbClr val="FF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3064903778"/>
                  </a:ext>
                </a:extLst>
              </a:tr>
              <a:tr h="552084">
                <a:tc>
                  <a:txBody>
                    <a:bodyPr/>
                    <a:lstStyle/>
                    <a:p>
                      <a:pPr algn="ctr" rtl="0" fontAlgn="ctr"/>
                      <a:r>
                        <a:rPr lang="zh-TW" altLang="en-US" sz="2000" b="0" u="none" strike="noStrike" dirty="0">
                          <a:solidFill>
                            <a:schemeClr val="bg1"/>
                          </a:solidFill>
                          <a:effectLst/>
                          <a:latin typeface="微軟正黑體 Light" panose="020B0304030504040204" pitchFamily="34" charset="-120"/>
                          <a:ea typeface="微軟正黑體 Light" panose="020B0304030504040204" pitchFamily="34" charset="-120"/>
                        </a:rPr>
                        <a:t>駕駛安全性</a:t>
                      </a:r>
                      <a:endParaRPr lang="zh-TW" altLang="en-US" sz="20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平均掃視時間</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a:effectLst/>
                          <a:latin typeface="微軟正黑體 Light" panose="020B0304030504040204" pitchFamily="34" charset="-120"/>
                          <a:ea typeface="微軟正黑體 Light" panose="020B0304030504040204" pitchFamily="34" charset="-120"/>
                        </a:rPr>
                        <a:t>無顯著影響</a:t>
                      </a:r>
                      <a:endParaRPr lang="zh-TW" altLang="en-US" sz="1800" b="0" i="0" u="none" strike="noStrike">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254026195"/>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平均掃視次數</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marL="0" algn="ctr" defTabSz="914400" rtl="0" eaLnBrk="1" fontAlgn="ctr" latinLnBrk="0" hangingPunct="1"/>
                      <a:r>
                        <a:rPr lang="zh-TW" altLang="en-US" sz="1800" b="0" u="none" strike="noStrike" kern="1200" dirty="0" smtClean="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kern="1200" dirty="0">
                        <a:solidFill>
                          <a:srgbClr val="E72236"/>
                        </a:solidFill>
                        <a:effectLst/>
                        <a:latin typeface="微軟正黑體 Light" panose="020B0304030504040204" pitchFamily="34" charset="-120"/>
                        <a:ea typeface="微軟正黑體 Light" panose="020B0304030504040204" pitchFamily="34" charset="-120"/>
                        <a:cs typeface="+mn-cs"/>
                      </a:endParaRPr>
                    </a:p>
                  </a:txBody>
                  <a:tcPr marL="9525" marR="9525" marT="9525" marB="0" anchor="ctr"/>
                </a:tc>
                <a:extLst>
                  <a:ext uri="{0D108BD9-81ED-4DB2-BD59-A6C34878D82A}">
                    <a16:rowId xmlns:a16="http://schemas.microsoft.com/office/drawing/2014/main" val="4123107599"/>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a:effectLst/>
                          <a:latin typeface="微軟正黑體 Light" panose="020B0304030504040204" pitchFamily="34" charset="-120"/>
                          <a:ea typeface="微軟正黑體 Light" panose="020B0304030504040204" pitchFamily="34" charset="-120"/>
                        </a:rPr>
                        <a:t>眨眼頻率</a:t>
                      </a:r>
                      <a:endParaRPr lang="zh-TW" altLang="en-US" sz="2000" b="0" i="0" u="none" strike="noStrike">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effectLst/>
                          <a:latin typeface="微軟正黑體 Light" panose="020B0304030504040204" pitchFamily="34" charset="-120"/>
                          <a:ea typeface="微軟正黑體 Light" panose="020B0304030504040204" pitchFamily="34" charset="-120"/>
                        </a:rPr>
                        <a:t>無顯著影響</a:t>
                      </a:r>
                      <a:endParaRPr lang="zh-TW" altLang="en-US" sz="1800" b="0" i="0" u="none" strike="noStrike" dirty="0">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358671380"/>
                  </a:ext>
                </a:extLst>
              </a:tr>
              <a:tr h="552084">
                <a:tc>
                  <a:txBody>
                    <a:bodyPr/>
                    <a:lstStyle/>
                    <a:p>
                      <a:pPr algn="ctr" fontAlgn="ctr"/>
                      <a:r>
                        <a:rPr lang="zh-TW" altLang="en-US" sz="1800" b="0" u="none" strike="noStrike" dirty="0">
                          <a:solidFill>
                            <a:schemeClr val="bg1"/>
                          </a:solidFill>
                          <a:effectLst/>
                          <a:latin typeface="微軟正黑體 Light" panose="020B0304030504040204" pitchFamily="34" charset="-120"/>
                          <a:ea typeface="微軟正黑體 Light" panose="020B0304030504040204" pitchFamily="34" charset="-120"/>
                        </a:rPr>
                        <a:t>　</a:t>
                      </a:r>
                      <a:endParaRPr lang="zh-TW" altLang="en-US" sz="1800" b="0" i="0" u="none" strike="noStrike" dirty="0">
                        <a:solidFill>
                          <a:schemeClr val="bg1"/>
                        </a:solidFill>
                        <a:effectLst/>
                        <a:latin typeface="微軟正黑體 Light" panose="020B0304030504040204" pitchFamily="34" charset="-120"/>
                        <a:ea typeface="微軟正黑體 Light" panose="020B0304030504040204" pitchFamily="34" charset="-120"/>
                      </a:endParaRPr>
                    </a:p>
                  </a:txBody>
                  <a:tcPr marL="9525" marR="9525" marT="9525" marB="0" anchor="ctr">
                    <a:solidFill>
                      <a:schemeClr val="accent2"/>
                    </a:solidFill>
                  </a:tcPr>
                </a:tc>
                <a:tc>
                  <a:txBody>
                    <a:bodyPr/>
                    <a:lstStyle/>
                    <a:p>
                      <a:pPr algn="ctr" rtl="0" fontAlgn="ctr"/>
                      <a:r>
                        <a:rPr lang="zh-TW" altLang="en-US" sz="2000" b="0" u="none" strike="noStrike" dirty="0">
                          <a:effectLst/>
                          <a:latin typeface="微軟正黑體 Light" panose="020B0304030504040204" pitchFamily="34" charset="-120"/>
                          <a:ea typeface="微軟正黑體 Light" panose="020B0304030504040204" pitchFamily="34" charset="-120"/>
                        </a:rPr>
                        <a:t>心跳頻率</a:t>
                      </a:r>
                      <a:endParaRPr lang="zh-TW" altLang="en-US" sz="2000" b="0" i="0" u="none" strike="noStrike" dirty="0">
                        <a:solidFill>
                          <a:srgbClr val="404040"/>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solidFill>
                            <a:srgbClr val="E72236"/>
                          </a:solidFill>
                          <a:effectLst/>
                          <a:latin typeface="微軟正黑體 Light" panose="020B0304030504040204" pitchFamily="34" charset="-120"/>
                          <a:ea typeface="微軟正黑體 Light" panose="020B0304030504040204" pitchFamily="34" charset="-120"/>
                        </a:rPr>
                        <a:t>有顯著影響</a:t>
                      </a:r>
                      <a:endParaRPr lang="zh-TW" altLang="en-US" sz="1800" b="0" i="0" u="none" strike="noStrike" dirty="0">
                        <a:solidFill>
                          <a:srgbClr val="E72236"/>
                        </a:solidFill>
                        <a:effectLst/>
                        <a:latin typeface="微軟正黑體 Light" panose="020B0304030504040204" pitchFamily="34" charset="-120"/>
                        <a:ea typeface="微軟正黑體 Light" panose="020B0304030504040204" pitchFamily="34" charset="-120"/>
                      </a:endParaRPr>
                    </a:p>
                  </a:txBody>
                  <a:tcPr marL="9525" marR="9525" marT="9525" marB="0" anchor="ctr"/>
                </a:tc>
                <a:tc>
                  <a:txBody>
                    <a:bodyPr/>
                    <a:lstStyle/>
                    <a:p>
                      <a:pPr algn="ctr" fontAlgn="ctr"/>
                      <a:r>
                        <a:rPr lang="zh-TW" altLang="en-US" sz="1800" b="0" u="none" strike="noStrike" dirty="0">
                          <a:effectLst/>
                          <a:latin typeface="微軟正黑體 Light" panose="020B0304030504040204" pitchFamily="34" charset="-120"/>
                          <a:ea typeface="微軟正黑體 Light" panose="020B0304030504040204" pitchFamily="34" charset="-120"/>
                        </a:rPr>
                        <a:t>無顯著影響</a:t>
                      </a:r>
                      <a:endParaRPr lang="zh-TW" altLang="en-US" sz="1800" b="0" i="0" u="none" strike="noStrike" dirty="0">
                        <a:solidFill>
                          <a:srgbClr val="000000"/>
                        </a:solidFill>
                        <a:effectLst/>
                        <a:latin typeface="微軟正黑體 Light" panose="020B0304030504040204" pitchFamily="34" charset="-120"/>
                        <a:ea typeface="微軟正黑體 Light" panose="020B0304030504040204" pitchFamily="34" charset="-120"/>
                      </a:endParaRPr>
                    </a:p>
                  </a:txBody>
                  <a:tcPr marL="9525" marR="9525" marT="9525" marB="0" anchor="ctr"/>
                </a:tc>
                <a:extLst>
                  <a:ext uri="{0D108BD9-81ED-4DB2-BD59-A6C34878D82A}">
                    <a16:rowId xmlns:a16="http://schemas.microsoft.com/office/drawing/2014/main" val="65147095"/>
                  </a:ext>
                </a:extLst>
              </a:tr>
            </a:tbl>
          </a:graphicData>
        </a:graphic>
      </p:graphicFrame>
    </p:spTree>
    <p:extLst>
      <p:ext uri="{BB962C8B-B14F-4D97-AF65-F5344CB8AC3E}">
        <p14:creationId xmlns:p14="http://schemas.microsoft.com/office/powerpoint/2010/main" val="2992123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59" y="2129383"/>
            <a:ext cx="6015743" cy="3477875"/>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通過分析結果顯示</a:t>
            </a:r>
            <a:r>
              <a:rPr lang="zh-TW" altLang="en-US" sz="2000" b="1" dirty="0" smtClean="0">
                <a:solidFill>
                  <a:schemeClr val="tx1">
                    <a:lumMod val="75000"/>
                    <a:lumOff val="25000"/>
                  </a:schemeClr>
                </a:solidFill>
                <a:latin typeface="Roboto Medium" charset="0"/>
                <a:ea typeface="Roboto Medium" charset="0"/>
                <a:cs typeface="Roboto Medium" charset="0"/>
              </a:rPr>
              <a:t>任務完成時間</a:t>
            </a:r>
            <a:r>
              <a:rPr lang="zh-TW" altLang="en-US" sz="2000" dirty="0" smtClean="0">
                <a:solidFill>
                  <a:schemeClr val="tx1">
                    <a:lumMod val="75000"/>
                    <a:lumOff val="25000"/>
                  </a:schemeClr>
                </a:solidFill>
                <a:latin typeface="Roboto Medium" charset="0"/>
                <a:ea typeface="Roboto Medium" charset="0"/>
                <a:cs typeface="Roboto Medium" charset="0"/>
              </a:rPr>
              <a:t>受</a:t>
            </a:r>
            <a:r>
              <a:rPr lang="zh-TW" altLang="en-US" sz="2000" b="1" dirty="0">
                <a:solidFill>
                  <a:schemeClr val="tx1">
                    <a:lumMod val="75000"/>
                    <a:lumOff val="25000"/>
                  </a:schemeClr>
                </a:solidFill>
                <a:latin typeface="Roboto Medium" charset="0"/>
                <a:ea typeface="Roboto Medium" charset="0"/>
                <a:cs typeface="Roboto Medium" charset="0"/>
              </a:rPr>
              <a:t>速度</a:t>
            </a:r>
            <a:r>
              <a:rPr lang="zh-TW" altLang="en-US" sz="2000" dirty="0">
                <a:solidFill>
                  <a:schemeClr val="tx1">
                    <a:lumMod val="75000"/>
                    <a:lumOff val="25000"/>
                  </a:schemeClr>
                </a:solidFill>
                <a:latin typeface="Roboto Medium" charset="0"/>
                <a:ea typeface="Roboto Medium" charset="0"/>
                <a:cs typeface="Roboto Medium" charset="0"/>
              </a:rPr>
              <a:t>顯著影響（</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16.036; p  &lt;  0.001</a:t>
            </a:r>
            <a:r>
              <a:rPr lang="zh-TW" altLang="en-US" sz="2000" dirty="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和</a:t>
            </a:r>
            <a:r>
              <a:rPr lang="zh-TW" altLang="en-US" sz="2000" b="1" dirty="0" smtClean="0">
                <a:solidFill>
                  <a:schemeClr val="tx1">
                    <a:lumMod val="75000"/>
                    <a:lumOff val="25000"/>
                  </a:schemeClr>
                </a:solidFill>
                <a:latin typeface="Roboto Medium" charset="0"/>
                <a:ea typeface="Roboto Medium" charset="0"/>
                <a:cs typeface="Roboto Medium" charset="0"/>
              </a:rPr>
              <a:t>佈局</a:t>
            </a:r>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23.724; p  &lt;  0.001</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zh-TW" altLang="en-US" sz="2000" dirty="0">
                <a:solidFill>
                  <a:schemeClr val="tx1">
                    <a:lumMod val="75000"/>
                    <a:lumOff val="25000"/>
                  </a:schemeClr>
                </a:solidFill>
                <a:latin typeface="Roboto Medium" charset="0"/>
                <a:ea typeface="Roboto Medium" charset="0"/>
                <a:cs typeface="Roboto Medium" charset="0"/>
              </a:rPr>
              <a:t>靜止狀態（</a:t>
            </a:r>
            <a:r>
              <a:rPr lang="en-US" altLang="zh-TW" sz="2000" dirty="0">
                <a:solidFill>
                  <a:schemeClr val="tx1">
                    <a:lumMod val="75000"/>
                    <a:lumOff val="25000"/>
                  </a:schemeClr>
                </a:solidFill>
                <a:latin typeface="Roboto Medium" charset="0"/>
                <a:ea typeface="Roboto Medium" charset="0"/>
                <a:cs typeface="Roboto Medium" charset="0"/>
              </a:rPr>
              <a:t>0  km / h</a:t>
            </a:r>
            <a:r>
              <a:rPr lang="zh-TW" altLang="en-US" sz="2000" dirty="0">
                <a:solidFill>
                  <a:schemeClr val="tx1">
                    <a:lumMod val="75000"/>
                    <a:lumOff val="25000"/>
                  </a:schemeClr>
                </a:solidFill>
                <a:latin typeface="Roboto Medium" charset="0"/>
                <a:ea typeface="Roboto Medium" charset="0"/>
                <a:cs typeface="Roboto Medium" charset="0"/>
              </a:rPr>
              <a:t>）下，分層界</a:t>
            </a:r>
            <a:r>
              <a:rPr lang="zh-TW" altLang="en-US" sz="2000" dirty="0" smtClean="0">
                <a:solidFill>
                  <a:schemeClr val="tx1">
                    <a:lumMod val="75000"/>
                    <a:lumOff val="25000"/>
                  </a:schemeClr>
                </a:solidFill>
                <a:latin typeface="Roboto Medium" charset="0"/>
                <a:ea typeface="Roboto Medium" charset="0"/>
                <a:cs typeface="Roboto Medium" charset="0"/>
              </a:rPr>
              <a:t>面的平均完成時間較</a:t>
            </a:r>
            <a:r>
              <a:rPr lang="zh-TW" altLang="en-US" sz="2000" dirty="0">
                <a:solidFill>
                  <a:schemeClr val="tx1">
                    <a:lumMod val="75000"/>
                    <a:lumOff val="25000"/>
                  </a:schemeClr>
                </a:solidFill>
                <a:latin typeface="Roboto Medium" charset="0"/>
                <a:ea typeface="Roboto Medium" charset="0"/>
                <a:cs typeface="Roboto Medium" charset="0"/>
              </a:rPr>
              <a:t>短（</a:t>
            </a:r>
            <a:r>
              <a:rPr lang="en-US" altLang="zh-TW" sz="2000" dirty="0">
                <a:solidFill>
                  <a:schemeClr val="tx1">
                    <a:lumMod val="75000"/>
                    <a:lumOff val="25000"/>
                  </a:schemeClr>
                </a:solidFill>
                <a:latin typeface="Roboto Medium" charset="0"/>
                <a:ea typeface="Roboto Medium" charset="0"/>
                <a:cs typeface="Roboto Medium" charset="0"/>
              </a:rPr>
              <a:t>1.9  s</a:t>
            </a:r>
            <a:r>
              <a:rPr lang="zh-TW" altLang="en-US" sz="2000" dirty="0">
                <a:solidFill>
                  <a:schemeClr val="tx1">
                    <a:lumMod val="75000"/>
                    <a:lumOff val="25000"/>
                  </a:schemeClr>
                </a:solidFill>
                <a:latin typeface="Roboto Medium" charset="0"/>
                <a:ea typeface="Roboto Medium" charset="0"/>
                <a:cs typeface="Roboto Medium" charset="0"/>
              </a:rPr>
              <a:t>），隨著速度的增加而增加</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使用</a:t>
            </a:r>
            <a:r>
              <a:rPr lang="zh-TW" altLang="en-US" sz="2000" dirty="0">
                <a:solidFill>
                  <a:schemeClr val="tx1">
                    <a:lumMod val="75000"/>
                    <a:lumOff val="25000"/>
                  </a:schemeClr>
                </a:solidFill>
                <a:latin typeface="Roboto Medium" charset="0"/>
                <a:ea typeface="Roboto Medium" charset="0"/>
                <a:cs typeface="Roboto Medium" charset="0"/>
              </a:rPr>
              <a:t>棋盤界面完成</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任務時</a:t>
            </a:r>
            <a:r>
              <a:rPr lang="zh-TW" altLang="en-US" sz="2000" dirty="0" smtClean="0">
                <a:solidFill>
                  <a:schemeClr val="tx1">
                    <a:lumMod val="75000"/>
                    <a:lumOff val="25000"/>
                  </a:schemeClr>
                </a:solidFill>
                <a:latin typeface="Roboto Medium" charset="0"/>
                <a:ea typeface="Roboto Medium" charset="0"/>
                <a:cs typeface="Roboto Medium" charset="0"/>
              </a:rPr>
              <a:t>，螢幕會從</a:t>
            </a:r>
            <a:r>
              <a:rPr lang="zh-TW" altLang="en-US" sz="2000" dirty="0">
                <a:solidFill>
                  <a:schemeClr val="tx1">
                    <a:lumMod val="75000"/>
                    <a:lumOff val="25000"/>
                  </a:schemeClr>
                </a:solidFill>
                <a:latin typeface="Roboto Medium" charset="0"/>
                <a:ea typeface="Roboto Medium" charset="0"/>
                <a:cs typeface="Roboto Medium" charset="0"/>
              </a:rPr>
              <a:t>一個級別轉換到下一個級別的操作</a:t>
            </a:r>
            <a:r>
              <a:rPr lang="zh-TW" altLang="en-US" sz="2000" dirty="0" smtClean="0">
                <a:solidFill>
                  <a:schemeClr val="tx1">
                    <a:lumMod val="75000"/>
                    <a:lumOff val="25000"/>
                  </a:schemeClr>
                </a:solidFill>
                <a:latin typeface="Roboto Medium" charset="0"/>
                <a:ea typeface="Roboto Medium" charset="0"/>
                <a:cs typeface="Roboto Medium" charset="0"/>
              </a:rPr>
              <a:t>。大腦</a:t>
            </a:r>
            <a:r>
              <a:rPr lang="zh-TW" altLang="en-US" sz="2000" dirty="0">
                <a:solidFill>
                  <a:schemeClr val="tx1">
                    <a:lumMod val="75000"/>
                    <a:lumOff val="25000"/>
                  </a:schemeClr>
                </a:solidFill>
                <a:latin typeface="Roboto Medium" charset="0"/>
                <a:ea typeface="Roboto Medium" charset="0"/>
                <a:cs typeface="Roboto Medium" charset="0"/>
              </a:rPr>
              <a:t>必須為每個級別的</a:t>
            </a:r>
            <a:r>
              <a:rPr lang="zh-TW" altLang="en-US" sz="2000" dirty="0" smtClean="0">
                <a:solidFill>
                  <a:schemeClr val="tx1">
                    <a:lumMod val="75000"/>
                    <a:lumOff val="25000"/>
                  </a:schemeClr>
                </a:solidFill>
                <a:latin typeface="Roboto Medium" charset="0"/>
                <a:ea typeface="Roboto Medium" charset="0"/>
                <a:cs typeface="Roboto Medium" charset="0"/>
              </a:rPr>
              <a:t>棋盤</a:t>
            </a:r>
            <a:r>
              <a:rPr lang="zh-TW" altLang="en-US" sz="2000" dirty="0">
                <a:solidFill>
                  <a:schemeClr val="tx1">
                    <a:lumMod val="75000"/>
                    <a:lumOff val="25000"/>
                  </a:schemeClr>
                </a:solidFill>
                <a:latin typeface="Roboto Medium" charset="0"/>
                <a:ea typeface="Roboto Medium" charset="0"/>
                <a:cs typeface="Roboto Medium" charset="0"/>
              </a:rPr>
              <a:t>介面</a:t>
            </a:r>
            <a:r>
              <a:rPr lang="zh-TW" altLang="en-US" sz="2000" dirty="0" smtClean="0">
                <a:solidFill>
                  <a:schemeClr val="tx1">
                    <a:lumMod val="75000"/>
                    <a:lumOff val="25000"/>
                  </a:schemeClr>
                </a:solidFill>
                <a:latin typeface="Roboto Medium" charset="0"/>
                <a:ea typeface="Roboto Medium" charset="0"/>
                <a:cs typeface="Roboto Medium" charset="0"/>
              </a:rPr>
              <a:t>構</a:t>
            </a:r>
            <a:r>
              <a:rPr lang="zh-TW" altLang="en-US" sz="2000" dirty="0">
                <a:solidFill>
                  <a:schemeClr val="tx1">
                    <a:lumMod val="75000"/>
                    <a:lumOff val="25000"/>
                  </a:schemeClr>
                </a:solidFill>
                <a:latin typeface="Roboto Medium" charset="0"/>
                <a:ea typeface="Roboto Medium" charset="0"/>
                <a:cs typeface="Roboto Medium" charset="0"/>
              </a:rPr>
              <a:t>建新模型。因此，對駕駛員的認知負擔更多。</a:t>
            </a:r>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11306300"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Results </a:t>
            </a:r>
            <a:r>
              <a:rPr lang="en-US" altLang="zh-TW" sz="3200" dirty="0" smtClean="0">
                <a:solidFill>
                  <a:srgbClr val="FF9F1B"/>
                </a:solidFill>
                <a:latin typeface="Nexa Bold" charset="0"/>
                <a:ea typeface="Nexa Bold" charset="0"/>
                <a:cs typeface="Nexa Bold" charset="0"/>
              </a:rPr>
              <a:t>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界面設計的</a:t>
            </a:r>
            <a:r>
              <a:rPr lang="zh-TW" altLang="en-US" sz="3200" dirty="0" smtClean="0">
                <a:solidFill>
                  <a:srgbClr val="FF9F1B"/>
                </a:solidFill>
                <a:latin typeface="Nexa Bold" charset="0"/>
                <a:ea typeface="Nexa Bold" charset="0"/>
                <a:cs typeface="Nexa Bold" charset="0"/>
              </a:rPr>
              <a:t>可用性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任務</a:t>
            </a:r>
            <a:r>
              <a:rPr lang="zh-TW" altLang="en-US" sz="3200" dirty="0">
                <a:solidFill>
                  <a:srgbClr val="FF9F1B"/>
                </a:solidFill>
                <a:latin typeface="Nexa Bold" charset="0"/>
                <a:ea typeface="Nexa Bold" charset="0"/>
                <a:cs typeface="Nexa Bold" charset="0"/>
              </a:rPr>
              <a:t>完成時間（</a:t>
            </a:r>
            <a:r>
              <a:rPr lang="en-US" altLang="zh-TW" sz="3200" dirty="0">
                <a:solidFill>
                  <a:srgbClr val="FF9F1B"/>
                </a:solidFill>
                <a:latin typeface="Nexa Bold" charset="0"/>
                <a:ea typeface="Nexa Bold" charset="0"/>
                <a:cs typeface="Nexa Bold" charset="0"/>
              </a:rPr>
              <a:t>TIME</a:t>
            </a:r>
            <a:r>
              <a:rPr lang="zh-TW" altLang="en-US" sz="3200" dirty="0">
                <a:solidFill>
                  <a:srgbClr val="FF9F1B"/>
                </a:solidFill>
                <a:latin typeface="Nexa Bold" charset="0"/>
                <a:ea typeface="Nexa Bold" charset="0"/>
                <a:cs typeface="Nexa Bold" charset="0"/>
              </a:rPr>
              <a:t>）</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7172" name="Picture 4" descr="1-s2.0-S0141938216301007-gr5_lrg.jpg (2079Ã1205)"/>
          <p:cNvPicPr>
            <a:picLocks noChangeAspect="1" noChangeArrowheads="1"/>
          </p:cNvPicPr>
          <p:nvPr/>
        </p:nvPicPr>
        <p:blipFill rotWithShape="1">
          <a:blip r:embed="rId3">
            <a:extLst>
              <a:ext uri="{28A0092B-C50C-407E-A947-70E740481C1C}">
                <a14:useLocalDpi xmlns:a14="http://schemas.microsoft.com/office/drawing/2010/main" val="0"/>
              </a:ext>
            </a:extLst>
          </a:blip>
          <a:srcRect r="51242" b="51176"/>
          <a:stretch/>
        </p:blipFill>
        <p:spPr bwMode="auto">
          <a:xfrm>
            <a:off x="7052749" y="2640810"/>
            <a:ext cx="5139251" cy="298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70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2"/>
            <a:ext cx="6015743" cy="5632311"/>
          </a:xfrm>
          <a:prstGeom prst="rect">
            <a:avLst/>
          </a:prstGeom>
        </p:spPr>
        <p:txBody>
          <a:bodyPr wrap="square">
            <a:spAutoFit/>
          </a:bodyPr>
          <a:lstStyle/>
          <a:p>
            <a:r>
              <a:rPr lang="en-US" altLang="zh-TW" sz="2000" dirty="0" smtClean="0">
                <a:solidFill>
                  <a:schemeClr val="tx1">
                    <a:lumMod val="75000"/>
                    <a:lumOff val="25000"/>
                  </a:schemeClr>
                </a:solidFill>
                <a:latin typeface="Roboto Medium" charset="0"/>
                <a:ea typeface="Roboto Medium" charset="0"/>
                <a:cs typeface="Roboto Medium" charset="0"/>
              </a:rPr>
              <a:t>ANOVA</a:t>
            </a:r>
            <a:r>
              <a:rPr lang="zh-TW" altLang="en-US" sz="2000" dirty="0">
                <a:solidFill>
                  <a:schemeClr val="tx1">
                    <a:lumMod val="75000"/>
                    <a:lumOff val="25000"/>
                  </a:schemeClr>
                </a:solidFill>
                <a:latin typeface="Roboto Medium" charset="0"/>
                <a:ea typeface="Roboto Medium" charset="0"/>
                <a:cs typeface="Roboto Medium" charset="0"/>
              </a:rPr>
              <a:t>顯示</a:t>
            </a:r>
            <a:r>
              <a:rPr lang="zh-TW" altLang="en-US" sz="2000" b="1" dirty="0">
                <a:solidFill>
                  <a:schemeClr val="tx1">
                    <a:lumMod val="75000"/>
                    <a:lumOff val="25000"/>
                  </a:schemeClr>
                </a:solidFill>
                <a:latin typeface="Roboto Medium" charset="0"/>
                <a:ea typeface="Roboto Medium" charset="0"/>
                <a:cs typeface="Roboto Medium" charset="0"/>
              </a:rPr>
              <a:t>誤差的數量</a:t>
            </a:r>
            <a:r>
              <a:rPr lang="zh-TW" altLang="en-US" sz="2000" dirty="0">
                <a:solidFill>
                  <a:schemeClr val="tx1">
                    <a:lumMod val="75000"/>
                    <a:lumOff val="25000"/>
                  </a:schemeClr>
                </a:solidFill>
                <a:latin typeface="Roboto Medium" charset="0"/>
                <a:ea typeface="Roboto Medium" charset="0"/>
                <a:cs typeface="Roboto Medium" charset="0"/>
              </a:rPr>
              <a:t>受</a:t>
            </a:r>
            <a:r>
              <a:rPr lang="zh-TW" altLang="en-US" sz="2000" b="1" dirty="0">
                <a:solidFill>
                  <a:schemeClr val="tx1">
                    <a:lumMod val="75000"/>
                    <a:lumOff val="25000"/>
                  </a:schemeClr>
                </a:solidFill>
                <a:latin typeface="Roboto Medium" charset="0"/>
                <a:ea typeface="Roboto Medium" charset="0"/>
                <a:cs typeface="Roboto Medium" charset="0"/>
              </a:rPr>
              <a:t>速度</a:t>
            </a:r>
            <a:r>
              <a:rPr lang="zh-TW" altLang="en-US" sz="2000" dirty="0">
                <a:solidFill>
                  <a:schemeClr val="tx1">
                    <a:lumMod val="75000"/>
                    <a:lumOff val="25000"/>
                  </a:schemeClr>
                </a:solidFill>
                <a:latin typeface="Roboto Medium" charset="0"/>
                <a:ea typeface="Roboto Medium" charset="0"/>
                <a:cs typeface="Roboto Medium" charset="0"/>
              </a:rPr>
              <a:t>顯著影響（</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18.184; p  &lt;  0.001</a:t>
            </a:r>
            <a:r>
              <a:rPr lang="zh-TW" altLang="en-US" sz="2000" dirty="0">
                <a:solidFill>
                  <a:schemeClr val="tx1">
                    <a:lumMod val="75000"/>
                    <a:lumOff val="25000"/>
                  </a:schemeClr>
                </a:solidFill>
                <a:latin typeface="Roboto Medium" charset="0"/>
                <a:ea typeface="Roboto Medium" charset="0"/>
                <a:cs typeface="Roboto Medium" charset="0"/>
              </a:rPr>
              <a:t>），但</a:t>
            </a:r>
            <a:r>
              <a:rPr lang="zh-TW" altLang="en-US" sz="2000" b="1" dirty="0">
                <a:solidFill>
                  <a:schemeClr val="tx1">
                    <a:lumMod val="75000"/>
                    <a:lumOff val="25000"/>
                  </a:schemeClr>
                </a:solidFill>
                <a:latin typeface="Roboto Medium" charset="0"/>
                <a:ea typeface="Roboto Medium" charset="0"/>
                <a:cs typeface="Roboto Medium" charset="0"/>
              </a:rPr>
              <a:t>不受界面影響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0.007; p  =  0.933</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分</a:t>
            </a:r>
            <a:r>
              <a:rPr lang="zh-TW" altLang="en-US" sz="2000" dirty="0">
                <a:solidFill>
                  <a:schemeClr val="tx1">
                    <a:lumMod val="75000"/>
                    <a:lumOff val="25000"/>
                  </a:schemeClr>
                </a:solidFill>
                <a:latin typeface="Roboto Medium" charset="0"/>
                <a:ea typeface="Roboto Medium" charset="0"/>
                <a:cs typeface="Roboto Medium" charset="0"/>
              </a:rPr>
              <a:t>層界面上的錯誤數量在</a:t>
            </a:r>
            <a:r>
              <a:rPr lang="en-US" altLang="zh-TW" sz="2000" dirty="0" smtClean="0">
                <a:solidFill>
                  <a:schemeClr val="tx1">
                    <a:lumMod val="75000"/>
                    <a:lumOff val="25000"/>
                  </a:schemeClr>
                </a:solidFill>
                <a:latin typeface="Roboto Medium" charset="0"/>
                <a:ea typeface="Roboto Medium" charset="0"/>
                <a:cs typeface="Roboto Medium" charset="0"/>
              </a:rPr>
              <a:t>80Km/h </a:t>
            </a:r>
            <a:r>
              <a:rPr lang="zh-TW" altLang="en-US" sz="2000" dirty="0" smtClean="0">
                <a:solidFill>
                  <a:schemeClr val="tx1">
                    <a:lumMod val="75000"/>
                    <a:lumOff val="25000"/>
                  </a:schemeClr>
                </a:solidFill>
                <a:latin typeface="Roboto Medium" charset="0"/>
                <a:ea typeface="Roboto Medium" charset="0"/>
                <a:cs typeface="Roboto Medium" charset="0"/>
              </a:rPr>
              <a:t>速度</a:t>
            </a:r>
            <a:r>
              <a:rPr lang="zh-TW" altLang="en-US" sz="2000" dirty="0">
                <a:solidFill>
                  <a:schemeClr val="tx1">
                    <a:lumMod val="75000"/>
                    <a:lumOff val="25000"/>
                  </a:schemeClr>
                </a:solidFill>
                <a:latin typeface="Roboto Medium" charset="0"/>
                <a:ea typeface="Roboto Medium" charset="0"/>
                <a:cs typeface="Roboto Medium" charset="0"/>
              </a:rPr>
              <a:t>下達到最大值</a:t>
            </a:r>
            <a:r>
              <a:rPr lang="en-US" altLang="zh-TW" sz="2000" dirty="0">
                <a:solidFill>
                  <a:schemeClr val="tx1">
                    <a:lumMod val="75000"/>
                    <a:lumOff val="25000"/>
                  </a:schemeClr>
                </a:solidFill>
                <a:latin typeface="Roboto Medium" charset="0"/>
                <a:ea typeface="Roboto Medium" charset="0"/>
                <a:cs typeface="Roboto Medium" charset="0"/>
              </a:rPr>
              <a:t>4.2</a:t>
            </a:r>
            <a:r>
              <a:rPr lang="zh-TW" altLang="en-US" sz="2000" dirty="0">
                <a:solidFill>
                  <a:schemeClr val="tx1">
                    <a:lumMod val="75000"/>
                    <a:lumOff val="25000"/>
                  </a:schemeClr>
                </a:solidFill>
                <a:latin typeface="Roboto Medium" charset="0"/>
                <a:ea typeface="Roboto Medium" charset="0"/>
                <a:cs typeface="Roboto Medium" charset="0"/>
              </a:rPr>
              <a:t>，在</a:t>
            </a:r>
            <a:r>
              <a:rPr lang="en-US" altLang="zh-TW" sz="2000" dirty="0" smtClean="0">
                <a:solidFill>
                  <a:schemeClr val="tx1">
                    <a:lumMod val="75000"/>
                    <a:lumOff val="25000"/>
                  </a:schemeClr>
                </a:solidFill>
                <a:latin typeface="Roboto Medium" charset="0"/>
                <a:ea typeface="Roboto Medium" charset="0"/>
                <a:cs typeface="Roboto Medium" charset="0"/>
              </a:rPr>
              <a:t>0 km/</a:t>
            </a:r>
            <a:r>
              <a:rPr lang="en-US" altLang="zh-TW" sz="2000" dirty="0">
                <a:solidFill>
                  <a:schemeClr val="tx1">
                    <a:lumMod val="75000"/>
                    <a:lumOff val="25000"/>
                  </a:schemeClr>
                </a:solidFill>
                <a:latin typeface="Roboto Medium" charset="0"/>
                <a:ea typeface="Roboto Medium" charset="0"/>
                <a:cs typeface="Roboto Medium" charset="0"/>
              </a:rPr>
              <a:t>h</a:t>
            </a:r>
            <a:r>
              <a:rPr lang="zh-TW" altLang="en-US" sz="2000" dirty="0" smtClean="0">
                <a:solidFill>
                  <a:schemeClr val="tx1">
                    <a:lumMod val="75000"/>
                    <a:lumOff val="25000"/>
                  </a:schemeClr>
                </a:solidFill>
                <a:latin typeface="Roboto Medium" charset="0"/>
                <a:ea typeface="Roboto Medium" charset="0"/>
                <a:cs typeface="Roboto Medium" charset="0"/>
              </a:rPr>
              <a:t>時</a:t>
            </a:r>
            <a:r>
              <a:rPr lang="zh-TW" altLang="en-US" sz="2000" dirty="0">
                <a:solidFill>
                  <a:schemeClr val="tx1">
                    <a:lumMod val="75000"/>
                    <a:lumOff val="25000"/>
                  </a:schemeClr>
                </a:solidFill>
                <a:latin typeface="Roboto Medium" charset="0"/>
                <a:ea typeface="Roboto Medium" charset="0"/>
                <a:cs typeface="Roboto Medium" charset="0"/>
              </a:rPr>
              <a:t>達到最小值</a:t>
            </a:r>
            <a:r>
              <a:rPr lang="en-US" altLang="zh-TW" sz="2000" dirty="0">
                <a:solidFill>
                  <a:schemeClr val="tx1">
                    <a:lumMod val="75000"/>
                    <a:lumOff val="25000"/>
                  </a:schemeClr>
                </a:solidFill>
                <a:latin typeface="Roboto Medium" charset="0"/>
                <a:ea typeface="Roboto Medium" charset="0"/>
                <a:cs typeface="Roboto Medium" charset="0"/>
              </a:rPr>
              <a:t>1.5 </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從</a:t>
            </a:r>
            <a:r>
              <a:rPr lang="zh-TW" altLang="en-US" sz="2000" dirty="0">
                <a:solidFill>
                  <a:schemeClr val="tx1">
                    <a:lumMod val="75000"/>
                    <a:lumOff val="25000"/>
                  </a:schemeClr>
                </a:solidFill>
                <a:latin typeface="Roboto Medium" charset="0"/>
                <a:ea typeface="Roboto Medium" charset="0"/>
                <a:cs typeface="Roboto Medium" charset="0"/>
              </a:rPr>
              <a:t>靜止狀態到最高速度狀態（</a:t>
            </a:r>
            <a:r>
              <a:rPr lang="en-US" altLang="zh-TW" sz="2000" dirty="0">
                <a:solidFill>
                  <a:schemeClr val="tx1">
                    <a:lumMod val="75000"/>
                    <a:lumOff val="25000"/>
                  </a:schemeClr>
                </a:solidFill>
                <a:latin typeface="Roboto Medium" charset="0"/>
                <a:ea typeface="Roboto Medium" charset="0"/>
                <a:cs typeface="Roboto Medium" charset="0"/>
              </a:rPr>
              <a:t>0-80km  / h</a:t>
            </a:r>
            <a:r>
              <a:rPr lang="zh-TW" altLang="en-US" sz="2000" dirty="0">
                <a:solidFill>
                  <a:schemeClr val="tx1">
                    <a:lumMod val="75000"/>
                    <a:lumOff val="25000"/>
                  </a:schemeClr>
                </a:solidFill>
                <a:latin typeface="Roboto Medium" charset="0"/>
                <a:ea typeface="Roboto Medium" charset="0"/>
                <a:cs typeface="Roboto Medium" charset="0"/>
              </a:rPr>
              <a:t>）的變化對於分級界面而言比棋盤界</a:t>
            </a:r>
            <a:r>
              <a:rPr lang="zh-TW" altLang="en-US" sz="2000" dirty="0" smtClean="0">
                <a:solidFill>
                  <a:schemeClr val="tx1">
                    <a:lumMod val="75000"/>
                    <a:lumOff val="25000"/>
                  </a:schemeClr>
                </a:solidFill>
                <a:latin typeface="Roboto Medium" charset="0"/>
                <a:ea typeface="Roboto Medium" charset="0"/>
                <a:cs typeface="Roboto Medium" charset="0"/>
              </a:rPr>
              <a:t>面的影</a:t>
            </a:r>
            <a:r>
              <a:rPr lang="zh-TW" altLang="en-US" sz="2000" dirty="0">
                <a:solidFill>
                  <a:schemeClr val="tx1">
                    <a:lumMod val="75000"/>
                    <a:lumOff val="25000"/>
                  </a:schemeClr>
                </a:solidFill>
                <a:latin typeface="Roboto Medium" charset="0"/>
                <a:ea typeface="Roboto Medium" charset="0"/>
                <a:cs typeface="Roboto Medium" charset="0"/>
              </a:rPr>
              <a:t>響</a:t>
            </a:r>
            <a:r>
              <a:rPr lang="zh-TW" altLang="en-US" sz="2000" dirty="0" smtClean="0">
                <a:solidFill>
                  <a:schemeClr val="tx1">
                    <a:lumMod val="75000"/>
                    <a:lumOff val="25000"/>
                  </a:schemeClr>
                </a:solidFill>
                <a:latin typeface="Roboto Medium" charset="0"/>
                <a:ea typeface="Roboto Medium" charset="0"/>
                <a:cs typeface="Roboto Medium" charset="0"/>
              </a:rPr>
              <a:t>更</a:t>
            </a:r>
            <a:r>
              <a:rPr lang="zh-TW" altLang="en-US" sz="2000" dirty="0">
                <a:solidFill>
                  <a:schemeClr val="tx1">
                    <a:lumMod val="75000"/>
                    <a:lumOff val="25000"/>
                  </a:schemeClr>
                </a:solidFill>
                <a:latin typeface="Roboto Medium" charset="0"/>
                <a:ea typeface="Roboto Medium" charset="0"/>
                <a:cs typeface="Roboto Medium" charset="0"/>
              </a:rPr>
              <a:t>大</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在</a:t>
            </a:r>
            <a:r>
              <a:rPr lang="zh-TW" altLang="en-US" sz="2000" dirty="0" smtClean="0">
                <a:solidFill>
                  <a:schemeClr val="tx1">
                    <a:lumMod val="75000"/>
                    <a:lumOff val="25000"/>
                  </a:schemeClr>
                </a:solidFill>
                <a:latin typeface="Roboto Medium" charset="0"/>
                <a:ea typeface="Roboto Medium" charset="0"/>
                <a:cs typeface="Roboto Medium" charset="0"/>
              </a:rPr>
              <a:t>犯錯誤時，會對駕駛情緒產生負面影響。</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en-US" altLang="zh-TW" sz="2000" dirty="0" smtClean="0">
                <a:solidFill>
                  <a:schemeClr val="tx1">
                    <a:lumMod val="75000"/>
                    <a:lumOff val="25000"/>
                  </a:schemeClr>
                </a:solidFill>
                <a:latin typeface="Roboto Medium" charset="0"/>
                <a:ea typeface="Roboto Medium" charset="0"/>
                <a:cs typeface="Roboto Medium" charset="0"/>
              </a:rPr>
              <a:t>80</a:t>
            </a:r>
            <a:r>
              <a:rPr lang="en-US" altLang="zh-TW" sz="2000" dirty="0">
                <a:solidFill>
                  <a:schemeClr val="tx1">
                    <a:lumMod val="75000"/>
                    <a:lumOff val="25000"/>
                  </a:schemeClr>
                </a:solidFill>
                <a:latin typeface="Roboto Medium" charset="0"/>
                <a:ea typeface="Roboto Medium" charset="0"/>
                <a:cs typeface="Roboto Medium" charset="0"/>
              </a:rPr>
              <a:t> km / </a:t>
            </a:r>
            <a:r>
              <a:rPr lang="en-US" altLang="zh-TW" sz="2000" dirty="0" smtClean="0">
                <a:solidFill>
                  <a:schemeClr val="tx1">
                    <a:lumMod val="75000"/>
                    <a:lumOff val="25000"/>
                  </a:schemeClr>
                </a:solidFill>
                <a:latin typeface="Roboto Medium" charset="0"/>
                <a:ea typeface="Roboto Medium" charset="0"/>
                <a:cs typeface="Roboto Medium" charset="0"/>
              </a:rPr>
              <a:t>h</a:t>
            </a:r>
            <a:r>
              <a:rPr lang="zh-TW" altLang="en-US" sz="2000" dirty="0" smtClean="0">
                <a:solidFill>
                  <a:schemeClr val="tx1">
                    <a:lumMod val="75000"/>
                    <a:lumOff val="25000"/>
                  </a:schemeClr>
                </a:solidFill>
                <a:latin typeface="Roboto Medium" charset="0"/>
                <a:ea typeface="Roboto Medium" charset="0"/>
                <a:cs typeface="Roboto Medium" charset="0"/>
              </a:rPr>
              <a:t>下，分</a:t>
            </a:r>
            <a:r>
              <a:rPr lang="zh-TW" altLang="en-US" sz="2000" dirty="0">
                <a:solidFill>
                  <a:schemeClr val="tx1">
                    <a:lumMod val="75000"/>
                    <a:lumOff val="25000"/>
                  </a:schemeClr>
                </a:solidFill>
                <a:latin typeface="Roboto Medium" charset="0"/>
                <a:ea typeface="Roboto Medium" charset="0"/>
                <a:cs typeface="Roboto Medium" charset="0"/>
              </a:rPr>
              <a:t>層界面的任務完成時間和錯誤高於棋盤界</a:t>
            </a:r>
            <a:r>
              <a:rPr lang="zh-TW" altLang="en-US" sz="2000" dirty="0" smtClean="0">
                <a:solidFill>
                  <a:schemeClr val="tx1">
                    <a:lumMod val="75000"/>
                    <a:lumOff val="25000"/>
                  </a:schemeClr>
                </a:solidFill>
                <a:latin typeface="Roboto Medium" charset="0"/>
                <a:ea typeface="Roboto Medium" charset="0"/>
                <a:cs typeface="Roboto Medium" charset="0"/>
              </a:rPr>
              <a:t>面，顯示分</a:t>
            </a:r>
            <a:r>
              <a:rPr lang="zh-TW" altLang="en-US" sz="2000" dirty="0">
                <a:solidFill>
                  <a:schemeClr val="tx1">
                    <a:lumMod val="75000"/>
                    <a:lumOff val="25000"/>
                  </a:schemeClr>
                </a:solidFill>
                <a:latin typeface="Roboto Medium" charset="0"/>
                <a:ea typeface="Roboto Medium" charset="0"/>
                <a:cs typeface="Roboto Medium" charset="0"/>
              </a:rPr>
              <a:t>層界面比棋盤界面更</a:t>
            </a:r>
            <a:r>
              <a:rPr lang="zh-TW" altLang="en-US" sz="2000" dirty="0" smtClean="0">
                <a:solidFill>
                  <a:schemeClr val="tx1">
                    <a:lumMod val="75000"/>
                    <a:lumOff val="25000"/>
                  </a:schemeClr>
                </a:solidFill>
                <a:latin typeface="Roboto Medium" charset="0"/>
                <a:ea typeface="Roboto Medium" charset="0"/>
                <a:cs typeface="Roboto Medium" charset="0"/>
              </a:rPr>
              <a:t>難。</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當</a:t>
            </a:r>
            <a:r>
              <a:rPr lang="zh-TW" altLang="en-US" sz="2000" dirty="0">
                <a:solidFill>
                  <a:schemeClr val="tx1">
                    <a:lumMod val="75000"/>
                    <a:lumOff val="25000"/>
                  </a:schemeClr>
                </a:solidFill>
                <a:latin typeface="Roboto Medium" charset="0"/>
                <a:ea typeface="Roboto Medium" charset="0"/>
                <a:cs typeface="Roboto Medium" charset="0"/>
              </a:rPr>
              <a:t>分層界面進入第三</a:t>
            </a:r>
            <a:r>
              <a:rPr lang="zh-TW" altLang="en-US" sz="2000" dirty="0" smtClean="0">
                <a:solidFill>
                  <a:schemeClr val="tx1">
                    <a:lumMod val="75000"/>
                    <a:lumOff val="25000"/>
                  </a:schemeClr>
                </a:solidFill>
                <a:latin typeface="Roboto Medium" charset="0"/>
                <a:ea typeface="Roboto Medium" charset="0"/>
                <a:cs typeface="Roboto Medium" charset="0"/>
              </a:rPr>
              <a:t>級選單操作</a:t>
            </a:r>
            <a:r>
              <a:rPr lang="zh-TW" altLang="en-US" sz="2000" dirty="0">
                <a:solidFill>
                  <a:schemeClr val="tx1">
                    <a:lumMod val="75000"/>
                    <a:lumOff val="25000"/>
                  </a:schemeClr>
                </a:solidFill>
                <a:latin typeface="Roboto Medium" charset="0"/>
                <a:ea typeface="Roboto Medium" charset="0"/>
                <a:cs typeface="Roboto Medium" charset="0"/>
              </a:rPr>
              <a:t>時</a:t>
            </a:r>
            <a:r>
              <a:rPr lang="zh-TW" altLang="en-US" sz="2000" dirty="0" smtClean="0">
                <a:solidFill>
                  <a:schemeClr val="tx1">
                    <a:lumMod val="75000"/>
                    <a:lumOff val="25000"/>
                  </a:schemeClr>
                </a:solidFill>
                <a:latin typeface="Roboto Medium" charset="0"/>
                <a:ea typeface="Roboto Medium" charset="0"/>
                <a:cs typeface="Roboto Medium" charset="0"/>
              </a:rPr>
              <a:t>，界</a:t>
            </a:r>
            <a:r>
              <a:rPr lang="zh-TW" altLang="en-US" sz="2000" dirty="0">
                <a:solidFill>
                  <a:schemeClr val="tx1">
                    <a:lumMod val="75000"/>
                    <a:lumOff val="25000"/>
                  </a:schemeClr>
                </a:solidFill>
                <a:latin typeface="Roboto Medium" charset="0"/>
                <a:ea typeface="Roboto Medium" charset="0"/>
                <a:cs typeface="Roboto Medium" charset="0"/>
              </a:rPr>
              <a:t>面還顯示第一級和第二級。與</a:t>
            </a:r>
            <a:r>
              <a:rPr lang="zh-TW" altLang="en-US" sz="2000" dirty="0" smtClean="0">
                <a:solidFill>
                  <a:schemeClr val="tx1">
                    <a:lumMod val="75000"/>
                    <a:lumOff val="25000"/>
                  </a:schemeClr>
                </a:solidFill>
                <a:latin typeface="Roboto Medium" charset="0"/>
                <a:ea typeface="Roboto Medium" charset="0"/>
                <a:cs typeface="Roboto Medium" charset="0"/>
              </a:rPr>
              <a:t>棋盤介面相比</a:t>
            </a:r>
            <a:r>
              <a:rPr lang="zh-TW" altLang="en-US" sz="2000" dirty="0">
                <a:solidFill>
                  <a:schemeClr val="tx1">
                    <a:lumMod val="75000"/>
                    <a:lumOff val="25000"/>
                  </a:schemeClr>
                </a:solidFill>
                <a:latin typeface="Roboto Medium" charset="0"/>
                <a:ea typeface="Roboto Medium" charset="0"/>
                <a:cs typeface="Roboto Medium" charset="0"/>
              </a:rPr>
              <a:t>，分</a:t>
            </a:r>
            <a:r>
              <a:rPr lang="zh-TW" altLang="en-US" sz="2000" dirty="0" smtClean="0">
                <a:solidFill>
                  <a:schemeClr val="tx1">
                    <a:lumMod val="75000"/>
                    <a:lumOff val="25000"/>
                  </a:schemeClr>
                </a:solidFill>
                <a:latin typeface="Roboto Medium" charset="0"/>
                <a:ea typeface="Roboto Medium" charset="0"/>
                <a:cs typeface="Roboto Medium" charset="0"/>
              </a:rPr>
              <a:t>層</a:t>
            </a:r>
            <a:r>
              <a:rPr lang="zh-TW" altLang="en-US" sz="2000" dirty="0">
                <a:solidFill>
                  <a:schemeClr val="tx1">
                    <a:lumMod val="75000"/>
                    <a:lumOff val="25000"/>
                  </a:schemeClr>
                </a:solidFill>
                <a:latin typeface="Roboto Medium" charset="0"/>
                <a:ea typeface="Roboto Medium" charset="0"/>
                <a:cs typeface="Roboto Medium" charset="0"/>
              </a:rPr>
              <a:t>介面</a:t>
            </a:r>
            <a:r>
              <a:rPr lang="zh-TW" altLang="en-US" sz="2000" dirty="0" smtClean="0">
                <a:solidFill>
                  <a:schemeClr val="tx1">
                    <a:lumMod val="75000"/>
                    <a:lumOff val="25000"/>
                  </a:schemeClr>
                </a:solidFill>
                <a:latin typeface="Roboto Medium" charset="0"/>
                <a:ea typeface="Roboto Medium" charset="0"/>
                <a:cs typeface="Roboto Medium" charset="0"/>
              </a:rPr>
              <a:t>包括</a:t>
            </a:r>
            <a:r>
              <a:rPr lang="zh-TW" altLang="en-US" sz="2000" dirty="0">
                <a:solidFill>
                  <a:schemeClr val="tx1">
                    <a:lumMod val="75000"/>
                    <a:lumOff val="25000"/>
                  </a:schemeClr>
                </a:solidFill>
                <a:latin typeface="Roboto Medium" charset="0"/>
                <a:ea typeface="Roboto Medium" charset="0"/>
                <a:cs typeface="Roboto Medium" charset="0"/>
              </a:rPr>
              <a:t>更多視覺元素，這導致更多的認知負荷</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zh-TW" altLang="en-US"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8776762"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界面設計的可用性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錯誤數量</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7172" name="Picture 4" descr="1-s2.0-S0141938216301007-gr5_lrg.jpg (2079Ã1205)"/>
          <p:cNvPicPr>
            <a:picLocks noChangeAspect="1" noChangeArrowheads="1"/>
          </p:cNvPicPr>
          <p:nvPr/>
        </p:nvPicPr>
        <p:blipFill rotWithShape="1">
          <a:blip r:embed="rId3">
            <a:extLst>
              <a:ext uri="{28A0092B-C50C-407E-A947-70E740481C1C}">
                <a14:useLocalDpi xmlns:a14="http://schemas.microsoft.com/office/drawing/2010/main" val="0"/>
              </a:ext>
            </a:extLst>
          </a:blip>
          <a:srcRect l="51276" t="-166" r="-34" b="51342"/>
          <a:stretch/>
        </p:blipFill>
        <p:spPr bwMode="auto">
          <a:xfrm>
            <a:off x="6918303" y="2422423"/>
            <a:ext cx="5038373" cy="2924277"/>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rotWithShape="1">
          <a:blip r:embed="rId4"/>
          <a:srcRect b="49713"/>
          <a:stretch/>
        </p:blipFill>
        <p:spPr>
          <a:xfrm>
            <a:off x="6963670" y="5435057"/>
            <a:ext cx="5228330" cy="1245256"/>
          </a:xfrm>
          <a:prstGeom prst="rect">
            <a:avLst/>
          </a:prstGeom>
        </p:spPr>
      </p:pic>
    </p:spTree>
    <p:extLst>
      <p:ext uri="{BB962C8B-B14F-4D97-AF65-F5344CB8AC3E}">
        <p14:creationId xmlns:p14="http://schemas.microsoft.com/office/powerpoint/2010/main" val="350021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817615"/>
            <a:ext cx="5402547" cy="4401205"/>
          </a:xfrm>
          <a:prstGeom prst="rect">
            <a:avLst/>
          </a:prstGeom>
        </p:spPr>
        <p:txBody>
          <a:bodyPr wrap="square">
            <a:spAutoFit/>
          </a:bodyPr>
          <a:lstStyle/>
          <a:p>
            <a:r>
              <a:rPr lang="en-US" altLang="zh-TW" sz="2000" dirty="0" smtClean="0">
                <a:solidFill>
                  <a:schemeClr val="tx1">
                    <a:lumMod val="75000"/>
                    <a:lumOff val="25000"/>
                  </a:schemeClr>
                </a:solidFill>
                <a:latin typeface="Roboto Medium" charset="0"/>
                <a:ea typeface="Roboto Medium" charset="0"/>
                <a:cs typeface="Roboto Medium" charset="0"/>
              </a:rPr>
              <a:t>ANOVA</a:t>
            </a:r>
            <a:r>
              <a:rPr lang="zh-TW" altLang="en-US" sz="2000" dirty="0">
                <a:solidFill>
                  <a:schemeClr val="tx1">
                    <a:lumMod val="75000"/>
                    <a:lumOff val="25000"/>
                  </a:schemeClr>
                </a:solidFill>
                <a:latin typeface="Roboto Medium" charset="0"/>
                <a:ea typeface="Roboto Medium" charset="0"/>
                <a:cs typeface="Roboto Medium" charset="0"/>
              </a:rPr>
              <a:t>結果顯示</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得分受</a:t>
            </a:r>
            <a:r>
              <a:rPr lang="zh-TW" altLang="en-US" sz="2000" b="1" dirty="0">
                <a:solidFill>
                  <a:schemeClr val="tx1">
                    <a:lumMod val="75000"/>
                    <a:lumOff val="25000"/>
                  </a:schemeClr>
                </a:solidFill>
                <a:latin typeface="Roboto Medium" charset="0"/>
                <a:ea typeface="Roboto Medium" charset="0"/>
                <a:cs typeface="Roboto Medium" charset="0"/>
              </a:rPr>
              <a:t>速度</a:t>
            </a:r>
            <a:r>
              <a:rPr lang="zh-TW" altLang="en-US" sz="2000" dirty="0">
                <a:solidFill>
                  <a:schemeClr val="tx1">
                    <a:lumMod val="75000"/>
                    <a:lumOff val="25000"/>
                  </a:schemeClr>
                </a:solidFill>
                <a:latin typeface="Roboto Medium" charset="0"/>
                <a:ea typeface="Roboto Medium" charset="0"/>
                <a:cs typeface="Roboto Medium" charset="0"/>
              </a:rPr>
              <a:t>顯著影響（</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14.174; p  &lt;  0.001</a:t>
            </a:r>
            <a:r>
              <a:rPr lang="zh-TW" altLang="en-US" sz="2000" dirty="0">
                <a:solidFill>
                  <a:schemeClr val="tx1">
                    <a:lumMod val="75000"/>
                    <a:lumOff val="25000"/>
                  </a:schemeClr>
                </a:solidFill>
                <a:latin typeface="Roboto Medium" charset="0"/>
                <a:ea typeface="Roboto Medium" charset="0"/>
                <a:cs typeface="Roboto Medium" charset="0"/>
              </a:rPr>
              <a:t>），但</a:t>
            </a:r>
            <a:r>
              <a:rPr lang="zh-TW" altLang="en-US" sz="2000" b="1" dirty="0">
                <a:solidFill>
                  <a:schemeClr val="tx1">
                    <a:lumMod val="75000"/>
                    <a:lumOff val="25000"/>
                  </a:schemeClr>
                </a:solidFill>
                <a:latin typeface="Roboto Medium" charset="0"/>
                <a:ea typeface="Roboto Medium" charset="0"/>
                <a:cs typeface="Roboto Medium" charset="0"/>
              </a:rPr>
              <a:t>不受界面影響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0.114; p  =  0.738</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棋盤</a:t>
            </a:r>
            <a:r>
              <a:rPr lang="zh-TW" altLang="en-US" sz="2000" dirty="0">
                <a:solidFill>
                  <a:schemeClr val="tx1">
                    <a:lumMod val="75000"/>
                    <a:lumOff val="25000"/>
                  </a:schemeClr>
                </a:solidFill>
                <a:latin typeface="Roboto Medium" charset="0"/>
                <a:ea typeface="Roboto Medium" charset="0"/>
                <a:cs typeface="Roboto Medium" charset="0"/>
              </a:rPr>
              <a:t>界面的</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得分在</a:t>
            </a:r>
            <a:r>
              <a:rPr lang="en-US" altLang="zh-TW" sz="2000" dirty="0">
                <a:solidFill>
                  <a:schemeClr val="tx1">
                    <a:lumMod val="75000"/>
                    <a:lumOff val="25000"/>
                  </a:schemeClr>
                </a:solidFill>
                <a:latin typeface="Roboto Medium" charset="0"/>
                <a:ea typeface="Roboto Medium" charset="0"/>
                <a:cs typeface="Roboto Medium" charset="0"/>
              </a:rPr>
              <a:t>0  km / h </a:t>
            </a:r>
            <a:r>
              <a:rPr lang="zh-TW" altLang="en-US" sz="2000" dirty="0">
                <a:solidFill>
                  <a:schemeClr val="tx1">
                    <a:lumMod val="75000"/>
                    <a:lumOff val="25000"/>
                  </a:schemeClr>
                </a:solidFill>
                <a:latin typeface="Roboto Medium" charset="0"/>
                <a:ea typeface="Roboto Medium" charset="0"/>
                <a:cs typeface="Roboto Medium" charset="0"/>
              </a:rPr>
              <a:t>時最小化為</a:t>
            </a:r>
            <a:r>
              <a:rPr lang="en-US" altLang="zh-TW" sz="2000" dirty="0">
                <a:solidFill>
                  <a:schemeClr val="tx1">
                    <a:lumMod val="75000"/>
                    <a:lumOff val="25000"/>
                  </a:schemeClr>
                </a:solidFill>
                <a:latin typeface="Roboto Medium" charset="0"/>
                <a:ea typeface="Roboto Medium" charset="0"/>
                <a:cs typeface="Roboto Medium" charset="0"/>
              </a:rPr>
              <a:t>1.15</a:t>
            </a:r>
            <a:r>
              <a:rPr lang="zh-TW" altLang="en-US" sz="2000" dirty="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在</a:t>
            </a:r>
            <a:r>
              <a:rPr lang="en-US" altLang="zh-TW" sz="2000" dirty="0" smtClean="0">
                <a:solidFill>
                  <a:schemeClr val="tx1">
                    <a:lumMod val="75000"/>
                    <a:lumOff val="25000"/>
                  </a:schemeClr>
                </a:solidFill>
                <a:latin typeface="Roboto Medium" charset="0"/>
                <a:ea typeface="Roboto Medium" charset="0"/>
                <a:cs typeface="Roboto Medium" charset="0"/>
              </a:rPr>
              <a:t>80</a:t>
            </a:r>
            <a:r>
              <a:rPr lang="en-US" altLang="zh-TW" sz="2000" dirty="0" smtClean="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km / h</a:t>
            </a:r>
            <a:r>
              <a:rPr lang="zh-TW" altLang="en-US" sz="2000" dirty="0">
                <a:solidFill>
                  <a:schemeClr val="tx1">
                    <a:lumMod val="75000"/>
                    <a:lumOff val="25000"/>
                  </a:schemeClr>
                </a:solidFill>
                <a:latin typeface="Roboto Medium" charset="0"/>
                <a:ea typeface="Roboto Medium" charset="0"/>
                <a:cs typeface="Roboto Medium" charset="0"/>
              </a:rPr>
              <a:t>時最大化為</a:t>
            </a:r>
            <a:r>
              <a:rPr lang="en-US" altLang="zh-TW" sz="2000" dirty="0" smtClean="0">
                <a:solidFill>
                  <a:schemeClr val="tx1">
                    <a:lumMod val="75000"/>
                    <a:lumOff val="25000"/>
                  </a:schemeClr>
                </a:solidFill>
                <a:latin typeface="Roboto Medium" charset="0"/>
                <a:ea typeface="Roboto Medium" charset="0"/>
                <a:cs typeface="Roboto Medium" charset="0"/>
              </a:rPr>
              <a:t>6.46 </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分層界</a:t>
            </a:r>
            <a:r>
              <a:rPr lang="zh-TW" altLang="en-US" sz="2000" dirty="0">
                <a:solidFill>
                  <a:schemeClr val="tx1">
                    <a:lumMod val="75000"/>
                    <a:lumOff val="25000"/>
                  </a:schemeClr>
                </a:solidFill>
                <a:latin typeface="Roboto Medium" charset="0"/>
                <a:ea typeface="Roboto Medium" charset="0"/>
                <a:cs typeface="Roboto Medium" charset="0"/>
              </a:rPr>
              <a:t>面的</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得分在</a:t>
            </a:r>
            <a:r>
              <a:rPr lang="en-US" altLang="zh-TW" sz="2000" dirty="0">
                <a:solidFill>
                  <a:schemeClr val="tx1">
                    <a:lumMod val="75000"/>
                    <a:lumOff val="25000"/>
                  </a:schemeClr>
                </a:solidFill>
                <a:latin typeface="Roboto Medium" charset="0"/>
                <a:ea typeface="Roboto Medium" charset="0"/>
                <a:cs typeface="Roboto Medium" charset="0"/>
              </a:rPr>
              <a:t>0  km / h </a:t>
            </a:r>
            <a:r>
              <a:rPr lang="zh-TW" altLang="en-US" sz="2000" dirty="0">
                <a:solidFill>
                  <a:schemeClr val="tx1">
                    <a:lumMod val="75000"/>
                    <a:lumOff val="25000"/>
                  </a:schemeClr>
                </a:solidFill>
                <a:latin typeface="Roboto Medium" charset="0"/>
                <a:ea typeface="Roboto Medium" charset="0"/>
                <a:cs typeface="Roboto Medium" charset="0"/>
              </a:rPr>
              <a:t>時最小化為</a:t>
            </a:r>
            <a:r>
              <a:rPr lang="en-US" altLang="zh-TW" sz="2000" dirty="0">
                <a:solidFill>
                  <a:schemeClr val="tx1">
                    <a:lumMod val="75000"/>
                    <a:lumOff val="25000"/>
                  </a:schemeClr>
                </a:solidFill>
                <a:latin typeface="Roboto Medium" charset="0"/>
                <a:ea typeface="Roboto Medium" charset="0"/>
                <a:cs typeface="Roboto Medium" charset="0"/>
              </a:rPr>
              <a:t>2.02</a:t>
            </a:r>
            <a:r>
              <a:rPr lang="zh-TW" altLang="en-US" sz="2000" dirty="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在</a:t>
            </a:r>
            <a:r>
              <a:rPr lang="en-US" altLang="zh-TW" sz="2000" dirty="0" smtClean="0">
                <a:solidFill>
                  <a:schemeClr val="tx1">
                    <a:lumMod val="75000"/>
                    <a:lumOff val="25000"/>
                  </a:schemeClr>
                </a:solidFill>
                <a:latin typeface="Roboto Medium" charset="0"/>
                <a:ea typeface="Roboto Medium" charset="0"/>
                <a:cs typeface="Roboto Medium" charset="0"/>
              </a:rPr>
              <a:t>60  </a:t>
            </a:r>
            <a:r>
              <a:rPr lang="en-US" altLang="zh-TW" sz="2000" dirty="0">
                <a:solidFill>
                  <a:schemeClr val="tx1">
                    <a:lumMod val="75000"/>
                    <a:lumOff val="25000"/>
                  </a:schemeClr>
                </a:solidFill>
                <a:latin typeface="Roboto Medium" charset="0"/>
                <a:ea typeface="Roboto Medium" charset="0"/>
                <a:cs typeface="Roboto Medium" charset="0"/>
              </a:rPr>
              <a:t>km / h</a:t>
            </a:r>
            <a:r>
              <a:rPr lang="zh-TW" altLang="en-US" sz="2000" dirty="0">
                <a:solidFill>
                  <a:schemeClr val="tx1">
                    <a:lumMod val="75000"/>
                    <a:lumOff val="25000"/>
                  </a:schemeClr>
                </a:solidFill>
                <a:latin typeface="Roboto Medium" charset="0"/>
                <a:ea typeface="Roboto Medium" charset="0"/>
                <a:cs typeface="Roboto Medium" charset="0"/>
              </a:rPr>
              <a:t>時最大化為</a:t>
            </a:r>
            <a:r>
              <a:rPr lang="en-US" altLang="zh-TW" sz="2000" dirty="0" smtClean="0">
                <a:solidFill>
                  <a:schemeClr val="tx1">
                    <a:lumMod val="75000"/>
                    <a:lumOff val="25000"/>
                  </a:schemeClr>
                </a:solidFill>
                <a:latin typeface="Roboto Medium" charset="0"/>
                <a:ea typeface="Roboto Medium" charset="0"/>
                <a:cs typeface="Roboto Medium" charset="0"/>
              </a:rPr>
              <a:t>6.50 </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隨著</a:t>
            </a:r>
            <a:r>
              <a:rPr lang="zh-TW" altLang="en-US" sz="2000" dirty="0">
                <a:solidFill>
                  <a:schemeClr val="tx1">
                    <a:lumMod val="75000"/>
                    <a:lumOff val="25000"/>
                  </a:schemeClr>
                </a:solidFill>
                <a:latin typeface="Roboto Medium" charset="0"/>
                <a:ea typeface="Roboto Medium" charset="0"/>
                <a:cs typeface="Roboto Medium" charset="0"/>
              </a:rPr>
              <a:t>駕駛速度的提高，</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得分也隨之增加</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9142246"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界面設計的可用性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NASA-TLX</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7172" name="Picture 4" descr="1-s2.0-S0141938216301007-gr5_lrg.jpg (2079Ã1205)"/>
          <p:cNvPicPr>
            <a:picLocks noChangeAspect="1" noChangeArrowheads="1"/>
          </p:cNvPicPr>
          <p:nvPr/>
        </p:nvPicPr>
        <p:blipFill rotWithShape="1">
          <a:blip r:embed="rId3">
            <a:extLst>
              <a:ext uri="{28A0092B-C50C-407E-A947-70E740481C1C}">
                <a14:useLocalDpi xmlns:a14="http://schemas.microsoft.com/office/drawing/2010/main" val="0"/>
              </a:ext>
            </a:extLst>
          </a:blip>
          <a:srcRect l="-191" t="51286" r="51433" b="-110"/>
          <a:stretch/>
        </p:blipFill>
        <p:spPr bwMode="auto">
          <a:xfrm>
            <a:off x="6465129" y="1817615"/>
            <a:ext cx="5620913" cy="326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7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2861" y="2174942"/>
            <a:ext cx="6095140" cy="3477875"/>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使用棋盤介面，畫面從因為點選層級而改變，當發生錯誤時，會對受測者產生較高的挫折感影響心理需求，</a:t>
            </a:r>
            <a:endParaRPr lang="en-US" altLang="zh-TW" sz="2000" dirty="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兩</a:t>
            </a:r>
            <a:r>
              <a:rPr lang="zh-TW" altLang="en-US" sz="2000" dirty="0">
                <a:solidFill>
                  <a:schemeClr val="tx1">
                    <a:lumMod val="75000"/>
                    <a:lumOff val="25000"/>
                  </a:schemeClr>
                </a:solidFill>
                <a:latin typeface="Roboto Medium" charset="0"/>
                <a:ea typeface="Roboto Medium" charset="0"/>
                <a:cs typeface="Roboto Medium" charset="0"/>
              </a:rPr>
              <a:t>個界面上的努力，時間需求，物理需求和性能的得分之間的差異很</a:t>
            </a:r>
            <a:r>
              <a:rPr lang="zh-TW" altLang="en-US" sz="2000" dirty="0" smtClean="0">
                <a:solidFill>
                  <a:schemeClr val="tx1">
                    <a:lumMod val="75000"/>
                    <a:lumOff val="25000"/>
                  </a:schemeClr>
                </a:solidFill>
                <a:latin typeface="Roboto Medium" charset="0"/>
                <a:ea typeface="Roboto Medium" charset="0"/>
                <a:cs typeface="Roboto Medium" charset="0"/>
              </a:rPr>
              <a:t>小。</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而努力</a:t>
            </a:r>
            <a:r>
              <a:rPr lang="zh-TW" altLang="en-US" sz="2000" dirty="0">
                <a:solidFill>
                  <a:schemeClr val="tx1">
                    <a:lumMod val="75000"/>
                    <a:lumOff val="25000"/>
                  </a:schemeClr>
                </a:solidFill>
                <a:latin typeface="Roboto Medium" charset="0"/>
                <a:ea typeface="Roboto Medium" charset="0"/>
                <a:cs typeface="Roboto Medium" charset="0"/>
              </a:rPr>
              <a:t>分數是單個項目的最高分</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司機花費多數資源在駕駛任務，然後才是</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任務</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單</a:t>
            </a:r>
            <a:r>
              <a:rPr lang="zh-TW" altLang="en-US" sz="2000" dirty="0">
                <a:solidFill>
                  <a:schemeClr val="tx1">
                    <a:lumMod val="75000"/>
                    <a:lumOff val="25000"/>
                  </a:schemeClr>
                </a:solidFill>
                <a:latin typeface="Roboto Medium" charset="0"/>
                <a:ea typeface="Roboto Medium" charset="0"/>
                <a:cs typeface="Roboto Medium" charset="0"/>
              </a:rPr>
              <a:t>個項目的最低分數是物理需求。當駕駛員</a:t>
            </a:r>
            <a:r>
              <a:rPr lang="zh-TW" altLang="en-US" sz="2000" dirty="0" smtClean="0">
                <a:solidFill>
                  <a:schemeClr val="tx1">
                    <a:lumMod val="75000"/>
                    <a:lumOff val="25000"/>
                  </a:schemeClr>
                </a:solidFill>
                <a:latin typeface="Roboto Medium" charset="0"/>
                <a:ea typeface="Roboto Medium" charset="0"/>
                <a:cs typeface="Roboto Medium" charset="0"/>
              </a:rPr>
              <a:t>進行</a:t>
            </a:r>
            <a:r>
              <a:rPr lang="en-US" altLang="zh-TW" sz="2000" dirty="0" smtClean="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任務時，他們不需要進行大量的身體行為</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9142246"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界面設計的可用性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NASA-TLX</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1026" name="Picture 2" descr="https://ars.els-cdn.com/content/image/1-s2.0-S0141938216301007-gr7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02" y="2049262"/>
            <a:ext cx="4443821" cy="37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8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3"/>
            <a:ext cx="10563726" cy="707886"/>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單因子</a:t>
            </a:r>
            <a:r>
              <a:rPr lang="en-US" altLang="zh-TW" sz="2000" dirty="0" smtClean="0">
                <a:solidFill>
                  <a:schemeClr val="tx1">
                    <a:lumMod val="75000"/>
                    <a:lumOff val="25000"/>
                  </a:schemeClr>
                </a:solidFill>
                <a:latin typeface="Roboto Medium" charset="0"/>
                <a:ea typeface="Roboto Medium" charset="0"/>
                <a:cs typeface="Roboto Medium" charset="0"/>
              </a:rPr>
              <a:t>ANOVA</a:t>
            </a:r>
            <a:r>
              <a:rPr lang="zh-TW" altLang="en-US" sz="2000" dirty="0">
                <a:solidFill>
                  <a:schemeClr val="tx1">
                    <a:lumMod val="75000"/>
                    <a:lumOff val="25000"/>
                  </a:schemeClr>
                </a:solidFill>
                <a:latin typeface="Roboto Medium" charset="0"/>
                <a:ea typeface="Roboto Medium" charset="0"/>
                <a:cs typeface="Roboto Medium" charset="0"/>
              </a:rPr>
              <a:t>顯示</a:t>
            </a:r>
            <a:r>
              <a:rPr lang="zh-TW" altLang="en-US" sz="2000" dirty="0" smtClean="0">
                <a:solidFill>
                  <a:schemeClr val="tx1">
                    <a:lumMod val="75000"/>
                    <a:lumOff val="25000"/>
                  </a:schemeClr>
                </a:solidFill>
                <a:latin typeface="Roboto Medium" charset="0"/>
                <a:ea typeface="Roboto Medium" charset="0"/>
                <a:cs typeface="Roboto Medium" charset="0"/>
              </a:rPr>
              <a:t>出界面對</a:t>
            </a:r>
            <a:r>
              <a:rPr lang="en-US" altLang="zh-TW" sz="2000" dirty="0" smtClean="0">
                <a:solidFill>
                  <a:schemeClr val="tx1">
                    <a:lumMod val="75000"/>
                    <a:lumOff val="25000"/>
                  </a:schemeClr>
                </a:solidFill>
                <a:latin typeface="Roboto Medium" charset="0"/>
                <a:ea typeface="Roboto Medium" charset="0"/>
                <a:cs typeface="Roboto Medium" charset="0"/>
              </a:rPr>
              <a:t>SUS</a:t>
            </a:r>
            <a:r>
              <a:rPr lang="zh-TW" altLang="en-US" sz="2000" dirty="0" smtClean="0">
                <a:solidFill>
                  <a:schemeClr val="tx1">
                    <a:lumMod val="75000"/>
                    <a:lumOff val="25000"/>
                  </a:schemeClr>
                </a:solidFill>
                <a:latin typeface="Roboto Medium" charset="0"/>
                <a:ea typeface="Roboto Medium" charset="0"/>
                <a:cs typeface="Roboto Medium" charset="0"/>
              </a:rPr>
              <a:t>具有顯著</a:t>
            </a:r>
            <a:r>
              <a:rPr lang="zh-TW" altLang="en-US" sz="2000" dirty="0">
                <a:solidFill>
                  <a:schemeClr val="tx1">
                    <a:lumMod val="75000"/>
                    <a:lumOff val="25000"/>
                  </a:schemeClr>
                </a:solidFill>
                <a:latin typeface="Roboto Medium" charset="0"/>
                <a:ea typeface="Roboto Medium" charset="0"/>
                <a:cs typeface="Roboto Medium" charset="0"/>
              </a:rPr>
              <a:t>的效果（</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1,190</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8.886; p  =  0.005</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並且</a:t>
            </a:r>
            <a:r>
              <a:rPr lang="zh-TW" altLang="en-US" sz="2000" dirty="0">
                <a:solidFill>
                  <a:schemeClr val="tx1">
                    <a:lumMod val="75000"/>
                    <a:lumOff val="25000"/>
                  </a:schemeClr>
                </a:solidFill>
                <a:latin typeface="Roboto Medium" charset="0"/>
                <a:ea typeface="Roboto Medium" charset="0"/>
                <a:cs typeface="Roboto Medium" charset="0"/>
              </a:rPr>
              <a:t>棋盤界面的平均</a:t>
            </a:r>
            <a:r>
              <a:rPr lang="en-US" altLang="zh-TW" sz="2000" dirty="0">
                <a:solidFill>
                  <a:schemeClr val="tx1">
                    <a:lumMod val="75000"/>
                    <a:lumOff val="25000"/>
                  </a:schemeClr>
                </a:solidFill>
                <a:latin typeface="Roboto Medium" charset="0"/>
                <a:ea typeface="Roboto Medium" charset="0"/>
                <a:cs typeface="Roboto Medium" charset="0"/>
              </a:rPr>
              <a:t>SUS</a:t>
            </a:r>
            <a:r>
              <a:rPr lang="zh-TW" altLang="en-US" sz="2000" dirty="0">
                <a:solidFill>
                  <a:schemeClr val="tx1">
                    <a:lumMod val="75000"/>
                    <a:lumOff val="25000"/>
                  </a:schemeClr>
                </a:solidFill>
                <a:latin typeface="Roboto Medium" charset="0"/>
                <a:ea typeface="Roboto Medium" charset="0"/>
                <a:cs typeface="Roboto Medium" charset="0"/>
              </a:rPr>
              <a:t>得分大於分層界面（</a:t>
            </a:r>
            <a:r>
              <a:rPr lang="en-US" altLang="zh-TW" sz="2000" dirty="0" smtClean="0">
                <a:solidFill>
                  <a:schemeClr val="tx1">
                    <a:lumMod val="75000"/>
                    <a:lumOff val="25000"/>
                  </a:schemeClr>
                </a:solidFill>
                <a:latin typeface="Roboto Medium" charset="0"/>
                <a:ea typeface="Roboto Medium" charset="0"/>
                <a:cs typeface="Roboto Medium" charset="0"/>
              </a:rPr>
              <a:t>81&gt;72</a:t>
            </a:r>
            <a:r>
              <a:rPr lang="zh-TW" altLang="en-US" sz="2000" dirty="0">
                <a:solidFill>
                  <a:schemeClr val="tx1">
                    <a:lumMod val="75000"/>
                    <a:lumOff val="25000"/>
                  </a:schemeClr>
                </a:solidFill>
                <a:latin typeface="Roboto Medium" charset="0"/>
                <a:ea typeface="Roboto Medium" charset="0"/>
                <a:cs typeface="Roboto Medium" charset="0"/>
              </a:rPr>
              <a:t>）。</a:t>
            </a:r>
          </a:p>
        </p:txBody>
      </p:sp>
      <p:sp>
        <p:nvSpPr>
          <p:cNvPr id="17" name="TextBox 16"/>
          <p:cNvSpPr txBox="1"/>
          <p:nvPr/>
        </p:nvSpPr>
        <p:spPr>
          <a:xfrm>
            <a:off x="902560" y="504035"/>
            <a:ext cx="7980070"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界面設計的可用性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SUS</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7172" name="Picture 4" descr="1-s2.0-S0141938216301007-gr5_lrg.jpg (2079Ã1205)"/>
          <p:cNvPicPr>
            <a:picLocks noChangeAspect="1" noChangeArrowheads="1"/>
          </p:cNvPicPr>
          <p:nvPr/>
        </p:nvPicPr>
        <p:blipFill rotWithShape="1">
          <a:blip r:embed="rId3">
            <a:extLst>
              <a:ext uri="{28A0092B-C50C-407E-A947-70E740481C1C}">
                <a14:useLocalDpi xmlns:a14="http://schemas.microsoft.com/office/drawing/2010/main" val="0"/>
              </a:ext>
            </a:extLst>
          </a:blip>
          <a:srcRect l="50603" t="50788" r="639" b="388"/>
          <a:stretch/>
        </p:blipFill>
        <p:spPr bwMode="auto">
          <a:xfrm>
            <a:off x="2602468" y="2152042"/>
            <a:ext cx="7163909" cy="415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8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622743"/>
            <a:ext cx="5668361" cy="4708981"/>
          </a:xfrm>
          <a:prstGeom prst="rect">
            <a:avLst/>
          </a:prstGeom>
        </p:spPr>
        <p:txBody>
          <a:bodyPr wrap="square">
            <a:spAutoFit/>
          </a:bodyPr>
          <a:lstStyle/>
          <a:p>
            <a:r>
              <a:rPr lang="zh-TW" altLang="en-US" sz="2000" dirty="0">
                <a:solidFill>
                  <a:schemeClr val="tx1">
                    <a:lumMod val="75000"/>
                    <a:lumOff val="25000"/>
                  </a:schemeClr>
                </a:solidFill>
                <a:latin typeface="Roboto Medium" charset="0"/>
                <a:ea typeface="Roboto Medium" charset="0"/>
                <a:cs typeface="Roboto Medium" charset="0"/>
              </a:rPr>
              <a:t>較長的</a:t>
            </a:r>
            <a:r>
              <a:rPr lang="zh-TW" altLang="en-US" sz="2000" dirty="0" smtClean="0">
                <a:solidFill>
                  <a:schemeClr val="tx1">
                    <a:lumMod val="75000"/>
                    <a:lumOff val="25000"/>
                  </a:schemeClr>
                </a:solidFill>
                <a:latin typeface="Roboto Medium" charset="0"/>
                <a:ea typeface="Roboto Medium" charset="0"/>
                <a:cs typeface="Roboto Medium" charset="0"/>
              </a:rPr>
              <a:t>掃視時間</a:t>
            </a:r>
            <a:r>
              <a:rPr lang="zh-TW" altLang="en-US" sz="2000" dirty="0">
                <a:solidFill>
                  <a:schemeClr val="tx1">
                    <a:lumMod val="75000"/>
                    <a:lumOff val="25000"/>
                  </a:schemeClr>
                </a:solidFill>
                <a:latin typeface="Roboto Medium" charset="0"/>
                <a:ea typeface="Roboto Medium" charset="0"/>
                <a:cs typeface="Roboto Medium" charset="0"/>
              </a:rPr>
              <a:t>會增加發生事故的風險</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通過</a:t>
            </a:r>
            <a:r>
              <a:rPr lang="en-US" altLang="zh-TW" sz="2000" dirty="0">
                <a:solidFill>
                  <a:schemeClr val="tx1">
                    <a:lumMod val="75000"/>
                    <a:lumOff val="25000"/>
                  </a:schemeClr>
                </a:solidFill>
                <a:latin typeface="Roboto Medium" charset="0"/>
                <a:ea typeface="Roboto Medium" charset="0"/>
                <a:cs typeface="Roboto Medium" charset="0"/>
              </a:rPr>
              <a:t>ANOVA</a:t>
            </a:r>
            <a:r>
              <a:rPr lang="zh-TW" altLang="en-US" sz="2000" dirty="0" smtClean="0">
                <a:solidFill>
                  <a:schemeClr val="tx1">
                    <a:lumMod val="75000"/>
                    <a:lumOff val="25000"/>
                  </a:schemeClr>
                </a:solidFill>
                <a:latin typeface="Roboto Medium" charset="0"/>
                <a:ea typeface="Roboto Medium" charset="0"/>
                <a:cs typeface="Roboto Medium" charset="0"/>
              </a:rPr>
              <a:t>比較</a:t>
            </a:r>
            <a:r>
              <a:rPr lang="zh-TW" altLang="en-US" sz="2000" dirty="0">
                <a:solidFill>
                  <a:schemeClr val="tx1">
                    <a:lumMod val="75000"/>
                    <a:lumOff val="25000"/>
                  </a:schemeClr>
                </a:solidFill>
                <a:latin typeface="Roboto Medium" charset="0"/>
                <a:ea typeface="Roboto Medium" charset="0"/>
                <a:cs typeface="Roboto Medium" charset="0"/>
              </a:rPr>
              <a:t>兩</a:t>
            </a:r>
            <a:r>
              <a:rPr lang="zh-TW" altLang="en-US" sz="2000" dirty="0" smtClean="0">
                <a:solidFill>
                  <a:schemeClr val="tx1">
                    <a:lumMod val="75000"/>
                    <a:lumOff val="25000"/>
                  </a:schemeClr>
                </a:solidFill>
                <a:latin typeface="Roboto Medium" charset="0"/>
                <a:ea typeface="Roboto Medium" charset="0"/>
                <a:cs typeface="Roboto Medium" charset="0"/>
              </a:rPr>
              <a:t>界面的平均</a:t>
            </a:r>
            <a:r>
              <a:rPr lang="zh-TW" altLang="en-US" sz="2000" dirty="0">
                <a:solidFill>
                  <a:schemeClr val="tx1">
                    <a:lumMod val="75000"/>
                    <a:lumOff val="25000"/>
                  </a:schemeClr>
                </a:solidFill>
                <a:latin typeface="Roboto Medium" charset="0"/>
                <a:ea typeface="Roboto Medium" charset="0"/>
                <a:cs typeface="Roboto Medium" charset="0"/>
              </a:rPr>
              <a:t>掃視</a:t>
            </a:r>
            <a:r>
              <a:rPr lang="zh-TW" altLang="en-US" sz="2000" dirty="0" smtClean="0">
                <a:solidFill>
                  <a:schemeClr val="tx1">
                    <a:lumMod val="75000"/>
                    <a:lumOff val="25000"/>
                  </a:schemeClr>
                </a:solidFill>
                <a:latin typeface="Roboto Medium" charset="0"/>
                <a:ea typeface="Roboto Medium" charset="0"/>
                <a:cs typeface="Roboto Medium" charset="0"/>
              </a:rPr>
              <a:t>時間。</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平均</a:t>
            </a:r>
            <a:r>
              <a:rPr lang="zh-TW" altLang="en-US" sz="2000" dirty="0">
                <a:solidFill>
                  <a:schemeClr val="tx1">
                    <a:lumMod val="75000"/>
                    <a:lumOff val="25000"/>
                  </a:schemeClr>
                </a:solidFill>
                <a:latin typeface="Roboto Medium" charset="0"/>
                <a:ea typeface="Roboto Medium" charset="0"/>
                <a:cs typeface="Roboto Medium" charset="0"/>
              </a:rPr>
              <a:t>掃視時間</a:t>
            </a:r>
            <a:r>
              <a:rPr lang="zh-TW" altLang="en-US" sz="2000" b="1" dirty="0">
                <a:solidFill>
                  <a:schemeClr val="tx1">
                    <a:lumMod val="75000"/>
                    <a:lumOff val="25000"/>
                  </a:schemeClr>
                </a:solidFill>
                <a:latin typeface="Roboto Medium" charset="0"/>
                <a:ea typeface="Roboto Medium" charset="0"/>
                <a:cs typeface="Roboto Medium" charset="0"/>
              </a:rPr>
              <a:t>受速度影響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15.016; p  &lt;  0.001</a:t>
            </a:r>
            <a:r>
              <a:rPr lang="zh-TW" altLang="en-US" sz="2000" dirty="0" smtClean="0">
                <a:solidFill>
                  <a:schemeClr val="tx1">
                    <a:lumMod val="75000"/>
                    <a:lumOff val="25000"/>
                  </a:schemeClr>
                </a:solidFill>
                <a:latin typeface="Roboto Medium" charset="0"/>
                <a:ea typeface="Roboto Medium" charset="0"/>
                <a:cs typeface="Roboto Medium" charset="0"/>
              </a:rPr>
              <a:t>），隨著</a:t>
            </a:r>
            <a:r>
              <a:rPr lang="zh-TW" altLang="en-US" sz="2000" dirty="0">
                <a:solidFill>
                  <a:schemeClr val="tx1">
                    <a:lumMod val="75000"/>
                    <a:lumOff val="25000"/>
                  </a:schemeClr>
                </a:solidFill>
                <a:latin typeface="Roboto Medium" charset="0"/>
                <a:ea typeface="Roboto Medium" charset="0"/>
                <a:cs typeface="Roboto Medium" charset="0"/>
              </a:rPr>
              <a:t>速度的增加，兩者的平均掃視時間都會下降。</a:t>
            </a:r>
            <a:endParaRPr lang="en-US" altLang="zh-TW" sz="2000" dirty="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對於</a:t>
            </a:r>
            <a:r>
              <a:rPr lang="zh-TW" altLang="en-US" sz="2000" dirty="0">
                <a:solidFill>
                  <a:schemeClr val="tx1">
                    <a:lumMod val="75000"/>
                    <a:lumOff val="25000"/>
                  </a:schemeClr>
                </a:solidFill>
                <a:latin typeface="Roboto Medium" charset="0"/>
                <a:ea typeface="Roboto Medium" charset="0"/>
                <a:cs typeface="Roboto Medium" charset="0"/>
              </a:rPr>
              <a:t>棋盤界面，不同速度下的平均掃視時間比分層界</a:t>
            </a:r>
            <a:r>
              <a:rPr lang="zh-TW" altLang="en-US" sz="2000" dirty="0" smtClean="0">
                <a:solidFill>
                  <a:schemeClr val="tx1">
                    <a:lumMod val="75000"/>
                    <a:lumOff val="25000"/>
                  </a:schemeClr>
                </a:solidFill>
                <a:latin typeface="Roboto Medium" charset="0"/>
                <a:ea typeface="Roboto Medium" charset="0"/>
                <a:cs typeface="Roboto Medium" charset="0"/>
              </a:rPr>
              <a:t>面都稍長，但沒有</a:t>
            </a:r>
            <a:r>
              <a:rPr lang="zh-TW" altLang="en-US" sz="2000" dirty="0">
                <a:solidFill>
                  <a:schemeClr val="tx1">
                    <a:lumMod val="75000"/>
                    <a:lumOff val="25000"/>
                  </a:schemeClr>
                </a:solidFill>
                <a:latin typeface="Roboto Medium" charset="0"/>
                <a:ea typeface="Roboto Medium" charset="0"/>
                <a:cs typeface="Roboto Medium" charset="0"/>
              </a:rPr>
              <a:t>顯著影響（</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3.610; p  =  0.059</a:t>
            </a:r>
            <a:r>
              <a:rPr lang="zh-TW" altLang="en-US" sz="2000" dirty="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在</a:t>
            </a:r>
            <a:r>
              <a:rPr lang="en-US" altLang="zh-TW" sz="2000" dirty="0">
                <a:solidFill>
                  <a:schemeClr val="tx1">
                    <a:lumMod val="75000"/>
                    <a:lumOff val="25000"/>
                  </a:schemeClr>
                </a:solidFill>
                <a:latin typeface="Roboto Medium" charset="0"/>
                <a:ea typeface="Roboto Medium" charset="0"/>
                <a:cs typeface="Roboto Medium" charset="0"/>
              </a:rPr>
              <a:t>80  km / h</a:t>
            </a:r>
            <a:r>
              <a:rPr lang="zh-TW" altLang="en-US" sz="2000" dirty="0">
                <a:solidFill>
                  <a:schemeClr val="tx1">
                    <a:lumMod val="75000"/>
                    <a:lumOff val="25000"/>
                  </a:schemeClr>
                </a:solidFill>
                <a:latin typeface="Roboto Medium" charset="0"/>
                <a:ea typeface="Roboto Medium" charset="0"/>
                <a:cs typeface="Roboto Medium" charset="0"/>
              </a:rPr>
              <a:t>時，棋盤界面上的平均掃視時間小於分層界面</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7842211"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駕駛</a:t>
            </a:r>
            <a:r>
              <a:rPr lang="zh-TW" altLang="en-US" sz="3200" dirty="0" smtClean="0">
                <a:solidFill>
                  <a:srgbClr val="FF9F1B"/>
                </a:solidFill>
                <a:latin typeface="Nexa Bold" charset="0"/>
                <a:ea typeface="Nexa Bold" charset="0"/>
                <a:cs typeface="Nexa Bold" charset="0"/>
              </a:rPr>
              <a:t>安全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平均掃視時間</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8194" name="Picture 2" descr="https://ars.els-cdn.com/content/image/1-s2.0-S0141938216301007-gr6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88" b="51861"/>
          <a:stretch/>
        </p:blipFill>
        <p:spPr bwMode="auto">
          <a:xfrm>
            <a:off x="6709144" y="2192633"/>
            <a:ext cx="5199321" cy="29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5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892221"/>
            <a:ext cx="5030407" cy="4708981"/>
          </a:xfrm>
          <a:prstGeom prst="rect">
            <a:avLst/>
          </a:prstGeom>
        </p:spPr>
        <p:txBody>
          <a:bodyPr wrap="square">
            <a:spAutoFit/>
          </a:bodyPr>
          <a:lstStyle/>
          <a:p>
            <a:r>
              <a:rPr lang="en-US" altLang="zh-TW" sz="2000" dirty="0" smtClean="0">
                <a:solidFill>
                  <a:schemeClr val="tx1">
                    <a:lumMod val="75000"/>
                    <a:lumOff val="25000"/>
                  </a:schemeClr>
                </a:solidFill>
                <a:latin typeface="Roboto Medium" charset="0"/>
                <a:ea typeface="Roboto Medium" charset="0"/>
                <a:cs typeface="Roboto Medium" charset="0"/>
              </a:rPr>
              <a:t>ANOVA</a:t>
            </a:r>
            <a:r>
              <a:rPr lang="zh-TW" altLang="en-US" sz="2000" dirty="0" smtClean="0">
                <a:solidFill>
                  <a:schemeClr val="tx1">
                    <a:lumMod val="75000"/>
                    <a:lumOff val="25000"/>
                  </a:schemeClr>
                </a:solidFill>
                <a:latin typeface="Roboto Medium" charset="0"/>
                <a:ea typeface="Roboto Medium" charset="0"/>
                <a:cs typeface="Roboto Medium" charset="0"/>
              </a:rPr>
              <a:t>分析平均掃視次數</a:t>
            </a:r>
            <a:r>
              <a:rPr lang="zh-TW" altLang="en-US" sz="2000" b="1" dirty="0" smtClean="0">
                <a:solidFill>
                  <a:schemeClr val="tx1">
                    <a:lumMod val="75000"/>
                    <a:lumOff val="25000"/>
                  </a:schemeClr>
                </a:solidFill>
                <a:latin typeface="Roboto Medium" charset="0"/>
                <a:ea typeface="Roboto Medium" charset="0"/>
                <a:cs typeface="Roboto Medium" charset="0"/>
              </a:rPr>
              <a:t>受速度</a:t>
            </a:r>
            <a:r>
              <a:rPr lang="zh-TW" altLang="en-US" sz="2000" b="1" dirty="0" smtClean="0">
                <a:solidFill>
                  <a:schemeClr val="tx1">
                    <a:lumMod val="75000"/>
                    <a:lumOff val="25000"/>
                  </a:schemeClr>
                </a:solidFill>
                <a:latin typeface="Roboto Medium" charset="0"/>
                <a:ea typeface="Roboto Medium" charset="0"/>
                <a:cs typeface="Roboto Medium" charset="0"/>
              </a:rPr>
              <a:t>顯</a:t>
            </a:r>
            <a:r>
              <a:rPr lang="zh-TW" altLang="en-US" sz="2000" b="1" dirty="0">
                <a:solidFill>
                  <a:schemeClr val="tx1">
                    <a:lumMod val="75000"/>
                    <a:lumOff val="25000"/>
                  </a:schemeClr>
                </a:solidFill>
                <a:latin typeface="Roboto Medium" charset="0"/>
                <a:ea typeface="Roboto Medium" charset="0"/>
                <a:cs typeface="Roboto Medium" charset="0"/>
              </a:rPr>
              <a:t>著</a:t>
            </a:r>
            <a:r>
              <a:rPr lang="zh-TW" altLang="en-US" sz="2000" b="1" dirty="0" smtClean="0">
                <a:solidFill>
                  <a:schemeClr val="tx1">
                    <a:lumMod val="75000"/>
                    <a:lumOff val="25000"/>
                  </a:schemeClr>
                </a:solidFill>
                <a:latin typeface="Roboto Medium" charset="0"/>
                <a:ea typeface="Roboto Medium" charset="0"/>
                <a:cs typeface="Roboto Medium" charset="0"/>
              </a:rPr>
              <a:t>影響</a:t>
            </a:r>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6.291; p  &lt;  0.001</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且</a:t>
            </a:r>
            <a:r>
              <a:rPr lang="zh-TW" altLang="en-US" sz="2000" b="1" dirty="0" smtClean="0">
                <a:solidFill>
                  <a:schemeClr val="tx1">
                    <a:lumMod val="75000"/>
                    <a:lumOff val="25000"/>
                  </a:schemeClr>
                </a:solidFill>
                <a:latin typeface="Roboto Medium" charset="0"/>
                <a:ea typeface="Roboto Medium" charset="0"/>
                <a:cs typeface="Roboto Medium" charset="0"/>
              </a:rPr>
              <a:t>受界面顯著影響</a:t>
            </a:r>
            <a:r>
              <a:rPr lang="zh-TW" altLang="en-US" sz="2000" dirty="0" smtClean="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3.891; p  =  0.050</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棋盤</a:t>
            </a:r>
            <a:r>
              <a:rPr lang="zh-TW" altLang="en-US" sz="2000" dirty="0">
                <a:solidFill>
                  <a:schemeClr val="tx1">
                    <a:lumMod val="75000"/>
                    <a:lumOff val="25000"/>
                  </a:schemeClr>
                </a:solidFill>
                <a:latin typeface="Roboto Medium" charset="0"/>
                <a:ea typeface="Roboto Medium" charset="0"/>
                <a:cs typeface="Roboto Medium" charset="0"/>
              </a:rPr>
              <a:t>界面靜止狀態下的平均</a:t>
            </a:r>
            <a:r>
              <a:rPr lang="zh-TW" altLang="en-US" sz="2000" dirty="0" smtClean="0">
                <a:solidFill>
                  <a:schemeClr val="tx1">
                    <a:lumMod val="75000"/>
                    <a:lumOff val="25000"/>
                  </a:schemeClr>
                </a:solidFill>
                <a:latin typeface="Roboto Medium" charset="0"/>
                <a:ea typeface="Roboto Medium" charset="0"/>
                <a:cs typeface="Roboto Medium" charset="0"/>
              </a:rPr>
              <a:t>掃視</a:t>
            </a:r>
            <a:r>
              <a:rPr lang="zh-TW" altLang="en-US" sz="2000" dirty="0" smtClean="0">
                <a:solidFill>
                  <a:schemeClr val="tx1">
                    <a:lumMod val="75000"/>
                    <a:lumOff val="25000"/>
                  </a:schemeClr>
                </a:solidFill>
                <a:latin typeface="Roboto Medium" charset="0"/>
                <a:ea typeface="Roboto Medium" charset="0"/>
                <a:cs typeface="Roboto Medium" charset="0"/>
              </a:rPr>
              <a:t>次</a:t>
            </a:r>
            <a:r>
              <a:rPr lang="zh-TW" altLang="en-US" sz="2000" dirty="0">
                <a:solidFill>
                  <a:schemeClr val="tx1">
                    <a:lumMod val="75000"/>
                    <a:lumOff val="25000"/>
                  </a:schemeClr>
                </a:solidFill>
                <a:latin typeface="Roboto Medium" charset="0"/>
                <a:ea typeface="Roboto Medium" charset="0"/>
                <a:cs typeface="Roboto Medium" charset="0"/>
              </a:rPr>
              <a:t>數</a:t>
            </a:r>
            <a:r>
              <a:rPr lang="zh-TW" altLang="en-US" sz="2000" dirty="0" smtClean="0">
                <a:solidFill>
                  <a:schemeClr val="tx1">
                    <a:lumMod val="75000"/>
                    <a:lumOff val="25000"/>
                  </a:schemeClr>
                </a:solidFill>
                <a:latin typeface="Roboto Medium" charset="0"/>
                <a:ea typeface="Roboto Medium" charset="0"/>
                <a:cs typeface="Roboto Medium" charset="0"/>
              </a:rPr>
              <a:t>最大值</a:t>
            </a:r>
            <a:r>
              <a:rPr lang="zh-TW" altLang="en-US" sz="2000" dirty="0">
                <a:solidFill>
                  <a:schemeClr val="tx1">
                    <a:lumMod val="75000"/>
                    <a:lumOff val="25000"/>
                  </a:schemeClr>
                </a:solidFill>
                <a:latin typeface="Roboto Medium" charset="0"/>
                <a:ea typeface="Roboto Medium" charset="0"/>
                <a:cs typeface="Roboto Medium" charset="0"/>
              </a:rPr>
              <a:t>為</a:t>
            </a:r>
            <a:r>
              <a:rPr lang="en-US" altLang="zh-TW" sz="2000" dirty="0">
                <a:solidFill>
                  <a:schemeClr val="tx1">
                    <a:lumMod val="75000"/>
                    <a:lumOff val="25000"/>
                  </a:schemeClr>
                </a:solidFill>
                <a:latin typeface="Roboto Medium" charset="0"/>
                <a:ea typeface="Roboto Medium" charset="0"/>
                <a:cs typeface="Roboto Medium" charset="0"/>
              </a:rPr>
              <a:t>15; </a:t>
            </a:r>
            <a:r>
              <a:rPr lang="zh-TW" altLang="en-US" sz="2000" dirty="0">
                <a:solidFill>
                  <a:schemeClr val="tx1">
                    <a:lumMod val="75000"/>
                    <a:lumOff val="25000"/>
                  </a:schemeClr>
                </a:solidFill>
                <a:latin typeface="Roboto Medium" charset="0"/>
                <a:ea typeface="Roboto Medium" charset="0"/>
                <a:cs typeface="Roboto Medium" charset="0"/>
              </a:rPr>
              <a:t>在</a:t>
            </a:r>
            <a:r>
              <a:rPr lang="en-US" altLang="zh-TW" sz="2000" dirty="0">
                <a:solidFill>
                  <a:schemeClr val="tx1">
                    <a:lumMod val="75000"/>
                    <a:lumOff val="25000"/>
                  </a:schemeClr>
                </a:solidFill>
                <a:latin typeface="Roboto Medium" charset="0"/>
                <a:ea typeface="Roboto Medium" charset="0"/>
                <a:cs typeface="Roboto Medium" charset="0"/>
              </a:rPr>
              <a:t>60-80  km / h</a:t>
            </a:r>
            <a:r>
              <a:rPr lang="zh-TW" altLang="en-US" sz="2000" dirty="0">
                <a:solidFill>
                  <a:schemeClr val="tx1">
                    <a:lumMod val="75000"/>
                    <a:lumOff val="25000"/>
                  </a:schemeClr>
                </a:solidFill>
                <a:latin typeface="Roboto Medium" charset="0"/>
                <a:ea typeface="Roboto Medium" charset="0"/>
                <a:cs typeface="Roboto Medium" charset="0"/>
              </a:rPr>
              <a:t>時，棋盤界面的掃視頻率小於分層界面。隨著速度的提高，兩個界面的掃視頻率都會降低</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掃視時間與速度受到兩者界面返回功能的影響，分層式在第三層選單時能直接點選第一級選單的功能，減少在駕駛負荷。</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但在高速行駛</a:t>
            </a:r>
            <a:r>
              <a:rPr lang="en-US" altLang="zh-TW" sz="2000" dirty="0" smtClean="0">
                <a:solidFill>
                  <a:schemeClr val="tx1">
                    <a:lumMod val="75000"/>
                    <a:lumOff val="25000"/>
                  </a:schemeClr>
                </a:solidFill>
                <a:latin typeface="Roboto Medium" charset="0"/>
                <a:ea typeface="Roboto Medium" charset="0"/>
                <a:cs typeface="Roboto Medium" charset="0"/>
              </a:rPr>
              <a:t>(80km/h)</a:t>
            </a:r>
            <a:r>
              <a:rPr lang="zh-TW" altLang="en-US" sz="2000" dirty="0" smtClean="0">
                <a:solidFill>
                  <a:schemeClr val="tx1">
                    <a:lumMod val="75000"/>
                    <a:lumOff val="25000"/>
                  </a:schemeClr>
                </a:solidFill>
                <a:latin typeface="Roboto Medium" charset="0"/>
                <a:ea typeface="Roboto Medium" charset="0"/>
                <a:cs typeface="Roboto Medium" charset="0"/>
              </a:rPr>
              <a:t>時，過多的訊息干擾假使行為。</a:t>
            </a:r>
            <a:endParaRPr lang="zh-TW" altLang="en-US"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7956024"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駕駛</a:t>
            </a:r>
            <a:r>
              <a:rPr lang="zh-TW" altLang="en-US" sz="3200" dirty="0" smtClean="0">
                <a:solidFill>
                  <a:srgbClr val="FF9F1B"/>
                </a:solidFill>
                <a:latin typeface="Nexa Bold" charset="0"/>
                <a:ea typeface="Nexa Bold" charset="0"/>
                <a:cs typeface="Nexa Bold" charset="0"/>
              </a:rPr>
              <a:t>安全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平均</a:t>
            </a:r>
            <a:r>
              <a:rPr lang="zh-TW" altLang="en-US" sz="3200" dirty="0">
                <a:solidFill>
                  <a:srgbClr val="FF9F1B"/>
                </a:solidFill>
                <a:latin typeface="Nexa Bold" charset="0"/>
                <a:ea typeface="Nexa Bold" charset="0"/>
                <a:cs typeface="Nexa Bold" charset="0"/>
              </a:rPr>
              <a:t>掃視次數</a:t>
            </a: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8194" name="Picture 2" descr="https://ars.els-cdn.com/content/image/1-s2.0-S0141938216301007-gr6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50506" t="-1158" r="-418" b="53019"/>
          <a:stretch/>
        </p:blipFill>
        <p:spPr bwMode="auto">
          <a:xfrm>
            <a:off x="6049291" y="1625326"/>
            <a:ext cx="6055038" cy="33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74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3"/>
            <a:ext cx="10563726" cy="1323439"/>
          </a:xfrm>
          <a:prstGeom prst="rect">
            <a:avLst/>
          </a:prstGeom>
        </p:spPr>
        <p:txBody>
          <a:bodyPr wrap="square">
            <a:spAutoFit/>
          </a:bodyPr>
          <a:lstStyle/>
          <a:p>
            <a:r>
              <a:rPr lang="zh-TW" altLang="en-US" sz="2000" dirty="0">
                <a:solidFill>
                  <a:schemeClr val="tx1">
                    <a:lumMod val="75000"/>
                    <a:lumOff val="25000"/>
                  </a:schemeClr>
                </a:solidFill>
                <a:latin typeface="Roboto Medium" charset="0"/>
                <a:ea typeface="Roboto Medium" charset="0"/>
                <a:cs typeface="Roboto Medium" charset="0"/>
              </a:rPr>
              <a:t>通過</a:t>
            </a:r>
            <a:r>
              <a:rPr lang="en-US" altLang="zh-TW" sz="2000" dirty="0" smtClean="0">
                <a:solidFill>
                  <a:schemeClr val="tx1">
                    <a:lumMod val="75000"/>
                    <a:lumOff val="25000"/>
                  </a:schemeClr>
                </a:solidFill>
                <a:latin typeface="Roboto Medium" charset="0"/>
                <a:ea typeface="Roboto Medium" charset="0"/>
                <a:cs typeface="Roboto Medium" charset="0"/>
              </a:rPr>
              <a:t>ANOVA</a:t>
            </a:r>
            <a:r>
              <a:rPr lang="zh-TW" altLang="en-US" sz="2000" dirty="0" smtClean="0">
                <a:solidFill>
                  <a:schemeClr val="tx1">
                    <a:lumMod val="75000"/>
                    <a:lumOff val="25000"/>
                  </a:schemeClr>
                </a:solidFill>
                <a:latin typeface="Roboto Medium" charset="0"/>
                <a:ea typeface="Roboto Medium" charset="0"/>
                <a:cs typeface="Roboto Medium" charset="0"/>
              </a:rPr>
              <a:t>分</a:t>
            </a:r>
            <a:r>
              <a:rPr lang="zh-TW" altLang="en-US" sz="2000" dirty="0">
                <a:solidFill>
                  <a:schemeClr val="tx1">
                    <a:lumMod val="75000"/>
                    <a:lumOff val="25000"/>
                  </a:schemeClr>
                </a:solidFill>
                <a:latin typeface="Roboto Medium" charset="0"/>
                <a:ea typeface="Roboto Medium" charset="0"/>
                <a:cs typeface="Roboto Medium" charset="0"/>
              </a:rPr>
              <a:t>析</a:t>
            </a:r>
            <a:r>
              <a:rPr lang="zh-TW" altLang="en-US" sz="2000" dirty="0" smtClean="0">
                <a:solidFill>
                  <a:schemeClr val="tx1">
                    <a:lumMod val="75000"/>
                    <a:lumOff val="25000"/>
                  </a:schemeClr>
                </a:solidFill>
                <a:latin typeface="Roboto Medium" charset="0"/>
                <a:ea typeface="Roboto Medium" charset="0"/>
                <a:cs typeface="Roboto Medium" charset="0"/>
              </a:rPr>
              <a:t>兩個介面的眨眼頻率</a:t>
            </a:r>
            <a:r>
              <a:rPr lang="zh-TW" altLang="en-US" sz="2000" dirty="0">
                <a:solidFill>
                  <a:schemeClr val="tx1">
                    <a:lumMod val="75000"/>
                    <a:lumOff val="25000"/>
                  </a:schemeClr>
                </a:solidFill>
                <a:latin typeface="Roboto Medium" charset="0"/>
                <a:ea typeface="Roboto Medium" charset="0"/>
                <a:cs typeface="Roboto Medium" charset="0"/>
              </a:rPr>
              <a:t>。結果顯示眨眼頻率</a:t>
            </a:r>
            <a:r>
              <a:rPr lang="zh-TW" altLang="en-US" sz="2000" b="1" dirty="0">
                <a:solidFill>
                  <a:schemeClr val="tx1">
                    <a:lumMod val="75000"/>
                    <a:lumOff val="25000"/>
                  </a:schemeClr>
                </a:solidFill>
                <a:latin typeface="Roboto Medium" charset="0"/>
                <a:ea typeface="Roboto Medium" charset="0"/>
                <a:cs typeface="Roboto Medium" charset="0"/>
              </a:rPr>
              <a:t>受速度顯著</a:t>
            </a:r>
            <a:r>
              <a:rPr lang="zh-TW" altLang="en-US" sz="2000" dirty="0">
                <a:solidFill>
                  <a:schemeClr val="tx1">
                    <a:lumMod val="75000"/>
                    <a:lumOff val="25000"/>
                  </a:schemeClr>
                </a:solidFill>
                <a:latin typeface="Roboto Medium" charset="0"/>
                <a:ea typeface="Roboto Medium" charset="0"/>
                <a:cs typeface="Roboto Medium" charset="0"/>
              </a:rPr>
              <a:t>影響（</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24.993; p  &lt;  0.001</a:t>
            </a:r>
            <a:r>
              <a:rPr lang="zh-TW" altLang="en-US" sz="2000" dirty="0">
                <a:solidFill>
                  <a:schemeClr val="tx1">
                    <a:lumMod val="75000"/>
                    <a:lumOff val="25000"/>
                  </a:schemeClr>
                </a:solidFill>
                <a:latin typeface="Roboto Medium" charset="0"/>
                <a:ea typeface="Roboto Medium" charset="0"/>
                <a:cs typeface="Roboto Medium" charset="0"/>
              </a:rPr>
              <a:t>），但</a:t>
            </a:r>
            <a:r>
              <a:rPr lang="zh-TW" altLang="en-US" sz="2000" b="1" dirty="0">
                <a:solidFill>
                  <a:schemeClr val="tx1">
                    <a:lumMod val="75000"/>
                    <a:lumOff val="25000"/>
                  </a:schemeClr>
                </a:solidFill>
                <a:latin typeface="Roboto Medium" charset="0"/>
                <a:ea typeface="Roboto Medium" charset="0"/>
                <a:cs typeface="Roboto Medium" charset="0"/>
              </a:rPr>
              <a:t>不受界面影響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0.204; p  =  0.625</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在高速行駛</a:t>
            </a:r>
            <a:r>
              <a:rPr lang="en-US" altLang="zh-TW" sz="2000" dirty="0">
                <a:solidFill>
                  <a:schemeClr val="tx1">
                    <a:lumMod val="75000"/>
                    <a:lumOff val="25000"/>
                  </a:schemeClr>
                </a:solidFill>
                <a:latin typeface="Roboto Medium" charset="0"/>
                <a:ea typeface="Roboto Medium" charset="0"/>
                <a:cs typeface="Roboto Medium" charset="0"/>
              </a:rPr>
              <a:t>(80km/h)</a:t>
            </a:r>
            <a:r>
              <a:rPr lang="zh-TW" altLang="en-US" sz="2000" dirty="0">
                <a:solidFill>
                  <a:schemeClr val="tx1">
                    <a:lumMod val="75000"/>
                    <a:lumOff val="25000"/>
                  </a:schemeClr>
                </a:solidFill>
                <a:latin typeface="Roboto Medium" charset="0"/>
                <a:ea typeface="Roboto Medium" charset="0"/>
                <a:cs typeface="Roboto Medium" charset="0"/>
              </a:rPr>
              <a:t>時，兩者的眨眼頻率接近，顯示</a:t>
            </a:r>
            <a:r>
              <a:rPr lang="zh-TW" altLang="en-US" sz="2000" dirty="0" smtClean="0">
                <a:solidFill>
                  <a:schemeClr val="tx1">
                    <a:lumMod val="75000"/>
                    <a:lumOff val="25000"/>
                  </a:schemeClr>
                </a:solidFill>
                <a:latin typeface="Roboto Medium" charset="0"/>
                <a:ea typeface="Roboto Medium" charset="0"/>
                <a:cs typeface="Roboto Medium" charset="0"/>
              </a:rPr>
              <a:t>駕駛注意力集中</a:t>
            </a:r>
            <a:r>
              <a:rPr lang="zh-TW" altLang="en-US" sz="2000" dirty="0">
                <a:solidFill>
                  <a:schemeClr val="tx1">
                    <a:lumMod val="75000"/>
                    <a:lumOff val="25000"/>
                  </a:schemeClr>
                </a:solidFill>
                <a:latin typeface="Roboto Medium" charset="0"/>
                <a:ea typeface="Roboto Medium" charset="0"/>
                <a:cs typeface="Roboto Medium" charset="0"/>
              </a:rPr>
              <a:t>在</a:t>
            </a:r>
            <a:r>
              <a:rPr lang="zh-TW" altLang="en-US" sz="2000" dirty="0" smtClean="0">
                <a:solidFill>
                  <a:schemeClr val="tx1">
                    <a:lumMod val="75000"/>
                    <a:lumOff val="25000"/>
                  </a:schemeClr>
                </a:solidFill>
                <a:latin typeface="Roboto Medium" charset="0"/>
                <a:ea typeface="Roboto Medium" charset="0"/>
                <a:cs typeface="Roboto Medium" charset="0"/>
              </a:rPr>
              <a:t>駕駛行為而非</a:t>
            </a:r>
            <a:r>
              <a:rPr lang="en-US" altLang="zh-TW" sz="2000" dirty="0" smtClean="0">
                <a:solidFill>
                  <a:schemeClr val="tx1">
                    <a:lumMod val="75000"/>
                    <a:lumOff val="25000"/>
                  </a:schemeClr>
                </a:solidFill>
                <a:latin typeface="Roboto Medium" charset="0"/>
                <a:ea typeface="Roboto Medium" charset="0"/>
                <a:cs typeface="Roboto Medium" charset="0"/>
              </a:rPr>
              <a:t>IVIS</a:t>
            </a:r>
            <a:r>
              <a:rPr lang="zh-TW" altLang="en-US" sz="2000" dirty="0" smtClean="0">
                <a:solidFill>
                  <a:schemeClr val="tx1">
                    <a:lumMod val="75000"/>
                    <a:lumOff val="25000"/>
                  </a:schemeClr>
                </a:solidFill>
                <a:latin typeface="Roboto Medium" charset="0"/>
                <a:ea typeface="Roboto Medium" charset="0"/>
                <a:cs typeface="Roboto Medium" charset="0"/>
              </a:rPr>
              <a:t>任務</a:t>
            </a:r>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7135287"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駕駛</a:t>
            </a:r>
            <a:r>
              <a:rPr lang="zh-TW" altLang="en-US" sz="3200" dirty="0" smtClean="0">
                <a:solidFill>
                  <a:srgbClr val="FF9F1B"/>
                </a:solidFill>
                <a:latin typeface="Nexa Bold" charset="0"/>
                <a:ea typeface="Nexa Bold" charset="0"/>
                <a:cs typeface="Nexa Bold" charset="0"/>
              </a:rPr>
              <a:t>安全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眨眼頻率</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8194" name="Picture 2" descr="https://ars.els-cdn.com/content/image/1-s2.0-S0141938216301007-gr6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768" t="51943" r="50856" b="-82"/>
          <a:stretch/>
        </p:blipFill>
        <p:spPr bwMode="auto">
          <a:xfrm>
            <a:off x="2866694" y="3209870"/>
            <a:ext cx="6046981" cy="339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6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58047"/>
            <a:ext cx="11289440" cy="5632311"/>
          </a:xfrm>
          <a:prstGeom prst="rect">
            <a:avLst/>
          </a:prstGeom>
        </p:spPr>
        <p:txBody>
          <a:bodyPr wrap="square">
            <a:spAutoFit/>
          </a:bodyPr>
          <a:lstStyle/>
          <a:p>
            <a:r>
              <a:rPr lang="zh-TW" altLang="en-US" sz="2400" dirty="0">
                <a:solidFill>
                  <a:schemeClr val="tx1">
                    <a:lumMod val="75000"/>
                    <a:lumOff val="25000"/>
                  </a:schemeClr>
                </a:solidFill>
                <a:latin typeface="Roboto Medium" charset="0"/>
                <a:ea typeface="Roboto Medium" charset="0"/>
                <a:cs typeface="Roboto Medium" charset="0"/>
              </a:rPr>
              <a:t>本研究調查了兩</a:t>
            </a:r>
            <a:r>
              <a:rPr lang="zh-TW" altLang="en-US" sz="2400" dirty="0" smtClean="0">
                <a:solidFill>
                  <a:schemeClr val="tx1">
                    <a:lumMod val="75000"/>
                    <a:lumOff val="25000"/>
                  </a:schemeClr>
                </a:solidFill>
                <a:latin typeface="Roboto Medium" charset="0"/>
                <a:ea typeface="Roboto Medium" charset="0"/>
                <a:cs typeface="Roboto Medium" charset="0"/>
              </a:rPr>
              <a:t>種車用資訊系</a:t>
            </a:r>
            <a:r>
              <a:rPr lang="zh-TW" altLang="en-US" sz="2400" dirty="0">
                <a:solidFill>
                  <a:schemeClr val="tx1">
                    <a:lumMod val="75000"/>
                    <a:lumOff val="25000"/>
                  </a:schemeClr>
                </a:solidFill>
                <a:latin typeface="Roboto Medium" charset="0"/>
                <a:ea typeface="Roboto Medium" charset="0"/>
                <a:cs typeface="Roboto Medium" charset="0"/>
              </a:rPr>
              <a:t>統</a:t>
            </a:r>
            <a:r>
              <a:rPr lang="zh-TW" altLang="en-US" sz="2400" dirty="0" smtClean="0">
                <a:solidFill>
                  <a:schemeClr val="tx1">
                    <a:lumMod val="75000"/>
                    <a:lumOff val="25000"/>
                  </a:schemeClr>
                </a:solidFill>
                <a:latin typeface="Roboto Medium" charset="0"/>
                <a:ea typeface="Roboto Medium" charset="0"/>
                <a:cs typeface="Roboto Medium" charset="0"/>
              </a:rPr>
              <a:t>（</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smtClean="0">
                <a:solidFill>
                  <a:schemeClr val="tx1">
                    <a:lumMod val="75000"/>
                    <a:lumOff val="25000"/>
                  </a:schemeClr>
                </a:solidFill>
                <a:latin typeface="Roboto Medium" charset="0"/>
                <a:ea typeface="Roboto Medium" charset="0"/>
                <a:cs typeface="Roboto Medium" charset="0"/>
              </a:rPr>
              <a:t>）的可用性和對駕駛</a:t>
            </a:r>
            <a:r>
              <a:rPr lang="zh-TW" altLang="en-US" sz="2400" dirty="0">
                <a:solidFill>
                  <a:schemeClr val="tx1">
                    <a:lumMod val="75000"/>
                    <a:lumOff val="25000"/>
                  </a:schemeClr>
                </a:solidFill>
                <a:latin typeface="Roboto Medium" charset="0"/>
                <a:ea typeface="Roboto Medium" charset="0"/>
                <a:cs typeface="Roboto Medium" charset="0"/>
              </a:rPr>
              <a:t>安全性的影響</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並</a:t>
            </a:r>
            <a:r>
              <a:rPr lang="zh-TW" altLang="en-US" sz="2400" dirty="0">
                <a:solidFill>
                  <a:schemeClr val="tx1">
                    <a:lumMod val="75000"/>
                    <a:lumOff val="25000"/>
                  </a:schemeClr>
                </a:solidFill>
                <a:latin typeface="Roboto Medium" charset="0"/>
                <a:ea typeface="Roboto Medium" charset="0"/>
                <a:cs typeface="Roboto Medium" charset="0"/>
              </a:rPr>
              <a:t>根據</a:t>
            </a:r>
            <a:r>
              <a:rPr lang="zh-TW" altLang="en-US" sz="2400" b="1" dirty="0">
                <a:solidFill>
                  <a:schemeClr val="tx1">
                    <a:lumMod val="75000"/>
                    <a:lumOff val="25000"/>
                  </a:schemeClr>
                </a:solidFill>
                <a:latin typeface="Roboto Medium" charset="0"/>
                <a:ea typeface="Roboto Medium" charset="0"/>
                <a:cs typeface="Roboto Medium" charset="0"/>
              </a:rPr>
              <a:t>任務完成時間，錯誤率，</a:t>
            </a:r>
            <a:r>
              <a:rPr lang="en-US" altLang="zh-TW" sz="2400" b="1" dirty="0">
                <a:solidFill>
                  <a:schemeClr val="tx1">
                    <a:lumMod val="75000"/>
                    <a:lumOff val="25000"/>
                  </a:schemeClr>
                </a:solidFill>
                <a:latin typeface="Roboto Medium" charset="0"/>
                <a:ea typeface="Roboto Medium" charset="0"/>
                <a:cs typeface="Roboto Medium" charset="0"/>
              </a:rPr>
              <a:t>NASA-TLX</a:t>
            </a:r>
            <a:r>
              <a:rPr lang="zh-TW" altLang="en-US" sz="2400" b="1" dirty="0">
                <a:solidFill>
                  <a:schemeClr val="tx1">
                    <a:lumMod val="75000"/>
                    <a:lumOff val="25000"/>
                  </a:schemeClr>
                </a:solidFill>
                <a:latin typeface="Roboto Medium" charset="0"/>
                <a:ea typeface="Roboto Medium" charset="0"/>
                <a:cs typeface="Roboto Medium" charset="0"/>
              </a:rPr>
              <a:t>和系統可用性量表（</a:t>
            </a:r>
            <a:r>
              <a:rPr lang="en-US" altLang="zh-TW" sz="2400" b="1" dirty="0">
                <a:solidFill>
                  <a:schemeClr val="tx1">
                    <a:lumMod val="75000"/>
                    <a:lumOff val="25000"/>
                  </a:schemeClr>
                </a:solidFill>
                <a:latin typeface="Roboto Medium" charset="0"/>
                <a:ea typeface="Roboto Medium" charset="0"/>
                <a:cs typeface="Roboto Medium" charset="0"/>
              </a:rPr>
              <a:t>SUS</a:t>
            </a:r>
            <a:r>
              <a:rPr lang="zh-TW" altLang="en-US" sz="2400" b="1" dirty="0" smtClean="0">
                <a:solidFill>
                  <a:schemeClr val="tx1">
                    <a:lumMod val="75000"/>
                    <a:lumOff val="25000"/>
                  </a:schemeClr>
                </a:solidFill>
                <a:latin typeface="Roboto Medium" charset="0"/>
                <a:ea typeface="Roboto Medium" charset="0"/>
                <a:cs typeface="Roboto Medium" charset="0"/>
              </a:rPr>
              <a:t>）</a:t>
            </a:r>
            <a:r>
              <a:rPr lang="zh-TW" altLang="en-US" sz="2400" dirty="0" smtClean="0">
                <a:solidFill>
                  <a:schemeClr val="tx1">
                    <a:lumMod val="75000"/>
                    <a:lumOff val="25000"/>
                  </a:schemeClr>
                </a:solidFill>
                <a:latin typeface="Roboto Medium" charset="0"/>
                <a:ea typeface="Roboto Medium" charset="0"/>
                <a:cs typeface="Roboto Medium" charset="0"/>
              </a:rPr>
              <a:t>進行比較。</a:t>
            </a:r>
            <a:endParaRPr lang="zh-TW" altLang="en-US" sz="2400" dirty="0">
              <a:solidFill>
                <a:schemeClr val="tx1">
                  <a:lumMod val="75000"/>
                  <a:lumOff val="25000"/>
                </a:schemeClr>
              </a:solidFill>
              <a:latin typeface="Roboto Medium" charset="0"/>
              <a:ea typeface="Roboto Medium" charset="0"/>
              <a:cs typeface="Roboto Medium" charset="0"/>
            </a:endParaRPr>
          </a:p>
          <a:p>
            <a:endParaRPr lang="zh-TW" altLang="en-US" sz="2400" dirty="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駕駛安全評估包括</a:t>
            </a:r>
            <a:r>
              <a:rPr lang="zh-TW" altLang="en-US" sz="2400" b="1" dirty="0">
                <a:solidFill>
                  <a:schemeClr val="tx1">
                    <a:lumMod val="75000"/>
                    <a:lumOff val="25000"/>
                  </a:schemeClr>
                </a:solidFill>
                <a:latin typeface="Roboto Medium" charset="0"/>
                <a:ea typeface="Roboto Medium" charset="0"/>
                <a:cs typeface="Roboto Medium" charset="0"/>
              </a:rPr>
              <a:t>平均掃視時間，平均掃視次數，眨眼頻率和實際駕駛時的心率</a:t>
            </a:r>
            <a:r>
              <a:rPr lang="zh-TW" altLang="en-US" sz="2400" dirty="0">
                <a:solidFill>
                  <a:schemeClr val="tx1">
                    <a:lumMod val="75000"/>
                    <a:lumOff val="25000"/>
                  </a:schemeClr>
                </a:solidFill>
                <a:latin typeface="Roboto Medium" charset="0"/>
                <a:ea typeface="Roboto Medium" charset="0"/>
                <a:cs typeface="Roboto Medium" charset="0"/>
              </a:rPr>
              <a:t>。</a:t>
            </a:r>
          </a:p>
          <a:p>
            <a:endParaRPr lang="zh-TW" altLang="en-US" sz="2400" dirty="0">
              <a:solidFill>
                <a:schemeClr val="tx1">
                  <a:lumMod val="75000"/>
                  <a:lumOff val="25000"/>
                </a:schemeClr>
              </a:solidFill>
              <a:latin typeface="Roboto Medium" charset="0"/>
              <a:ea typeface="Roboto Medium" charset="0"/>
              <a:cs typeface="Roboto Medium" charset="0"/>
            </a:endParaRPr>
          </a:p>
          <a:p>
            <a:r>
              <a:rPr lang="zh-TW" altLang="en-US" sz="2400" dirty="0">
                <a:solidFill>
                  <a:schemeClr val="tx1">
                    <a:lumMod val="75000"/>
                    <a:lumOff val="25000"/>
                  </a:schemeClr>
                </a:solidFill>
                <a:latin typeface="Roboto Medium" charset="0"/>
                <a:ea typeface="Roboto Medium" charset="0"/>
                <a:cs typeface="Roboto Medium" charset="0"/>
              </a:rPr>
              <a:t>在四個行駛速度（</a:t>
            </a:r>
            <a:r>
              <a:rPr lang="en-US" altLang="zh-TW" sz="2400" dirty="0">
                <a:solidFill>
                  <a:schemeClr val="tx1">
                    <a:lumMod val="75000"/>
                    <a:lumOff val="25000"/>
                  </a:schemeClr>
                </a:solidFill>
                <a:latin typeface="Roboto Medium" charset="0"/>
                <a:ea typeface="Roboto Medium" charset="0"/>
                <a:cs typeface="Roboto Medium" charset="0"/>
              </a:rPr>
              <a:t>0,30,60</a:t>
            </a:r>
            <a:r>
              <a:rPr lang="zh-TW" altLang="en-US" sz="2400" dirty="0">
                <a:solidFill>
                  <a:schemeClr val="tx1">
                    <a:lumMod val="75000"/>
                    <a:lumOff val="25000"/>
                  </a:schemeClr>
                </a:solidFill>
                <a:latin typeface="Roboto Medium" charset="0"/>
                <a:ea typeface="Roboto Medium" charset="0"/>
                <a:cs typeface="Roboto Medium" charset="0"/>
              </a:rPr>
              <a:t>和</a:t>
            </a:r>
            <a:r>
              <a:rPr lang="en-US" altLang="zh-TW" sz="2400" dirty="0">
                <a:solidFill>
                  <a:schemeClr val="tx1">
                    <a:lumMod val="75000"/>
                    <a:lumOff val="25000"/>
                  </a:schemeClr>
                </a:solidFill>
                <a:latin typeface="Roboto Medium" charset="0"/>
                <a:ea typeface="Roboto Medium" charset="0"/>
                <a:cs typeface="Roboto Medium" charset="0"/>
              </a:rPr>
              <a:t>80 km / h</a:t>
            </a:r>
            <a:r>
              <a:rPr lang="zh-TW" altLang="en-US" sz="2400" dirty="0">
                <a:solidFill>
                  <a:schemeClr val="tx1">
                    <a:lumMod val="75000"/>
                    <a:lumOff val="25000"/>
                  </a:schemeClr>
                </a:solidFill>
                <a:latin typeface="Roboto Medium" charset="0"/>
                <a:ea typeface="Roboto Medium" charset="0"/>
                <a:cs typeface="Roboto Medium" charset="0"/>
              </a:rPr>
              <a:t>）的實際駕駛任務</a:t>
            </a:r>
            <a:r>
              <a:rPr lang="zh-TW" altLang="en-US" sz="2400" dirty="0" smtClean="0">
                <a:solidFill>
                  <a:schemeClr val="tx1">
                    <a:lumMod val="75000"/>
                    <a:lumOff val="25000"/>
                  </a:schemeClr>
                </a:solidFill>
                <a:latin typeface="Roboto Medium" charset="0"/>
                <a:ea typeface="Roboto Medium" charset="0"/>
                <a:cs typeface="Roboto Medium" charset="0"/>
              </a:rPr>
              <a:t>中評估</a:t>
            </a:r>
            <a:r>
              <a:rPr lang="zh-TW" altLang="en-US" sz="2400" dirty="0">
                <a:solidFill>
                  <a:schemeClr val="tx1">
                    <a:lumMod val="75000"/>
                    <a:lumOff val="25000"/>
                  </a:schemeClr>
                </a:solidFill>
                <a:latin typeface="Roboto Medium" charset="0"/>
                <a:ea typeface="Roboto Medium" charset="0"/>
                <a:cs typeface="Roboto Medium" charset="0"/>
              </a:rPr>
              <a:t>了</a:t>
            </a:r>
            <a:r>
              <a:rPr lang="en-US" altLang="zh-TW" sz="2400" dirty="0">
                <a:solidFill>
                  <a:schemeClr val="tx1">
                    <a:lumMod val="75000"/>
                    <a:lumOff val="25000"/>
                  </a:schemeClr>
                </a:solidFill>
                <a:latin typeface="Roboto Medium" charset="0"/>
                <a:ea typeface="Roboto Medium" charset="0"/>
                <a:cs typeface="Roboto Medium" charset="0"/>
              </a:rPr>
              <a:t>24</a:t>
            </a:r>
            <a:r>
              <a:rPr lang="zh-TW" altLang="en-US" sz="2400" dirty="0" smtClean="0">
                <a:solidFill>
                  <a:schemeClr val="tx1">
                    <a:lumMod val="75000"/>
                    <a:lumOff val="25000"/>
                  </a:schemeClr>
                </a:solidFill>
                <a:latin typeface="Roboto Medium" charset="0"/>
                <a:ea typeface="Roboto Medium" charset="0"/>
                <a:cs typeface="Roboto Medium" charset="0"/>
              </a:rPr>
              <a:t>名受測者</a:t>
            </a:r>
            <a:r>
              <a:rPr lang="zh-TW" altLang="en-US" sz="2400" dirty="0">
                <a:solidFill>
                  <a:schemeClr val="tx1">
                    <a:lumMod val="75000"/>
                    <a:lumOff val="25000"/>
                  </a:schemeClr>
                </a:solidFill>
                <a:latin typeface="Roboto Medium" charset="0"/>
                <a:ea typeface="Roboto Medium" charset="0"/>
                <a:cs typeface="Roboto Medium" charset="0"/>
              </a:rPr>
              <a:t>的駕駛表現。</a:t>
            </a:r>
          </a:p>
          <a:p>
            <a:endParaRPr lang="zh-TW" altLang="en-US" sz="2400" dirty="0">
              <a:solidFill>
                <a:schemeClr val="tx1">
                  <a:lumMod val="75000"/>
                  <a:lumOff val="25000"/>
                </a:schemeClr>
              </a:solidFill>
              <a:latin typeface="Roboto Medium" charset="0"/>
              <a:ea typeface="Roboto Medium" charset="0"/>
              <a:cs typeface="Roboto Medium" charset="0"/>
            </a:endParaRPr>
          </a:p>
          <a:p>
            <a:r>
              <a:rPr lang="zh-TW" altLang="en-US" sz="2400" dirty="0">
                <a:solidFill>
                  <a:schemeClr val="tx1">
                    <a:lumMod val="75000"/>
                    <a:lumOff val="25000"/>
                  </a:schemeClr>
                </a:solidFill>
                <a:latin typeface="Roboto Medium" charset="0"/>
                <a:ea typeface="Roboto Medium" charset="0"/>
                <a:cs typeface="Roboto Medium" charset="0"/>
              </a:rPr>
              <a:t>我們的結果表明，任務完成時間，</a:t>
            </a:r>
            <a:r>
              <a:rPr lang="en-US" altLang="zh-TW" sz="2400" dirty="0">
                <a:solidFill>
                  <a:schemeClr val="tx1">
                    <a:lumMod val="75000"/>
                    <a:lumOff val="25000"/>
                  </a:schemeClr>
                </a:solidFill>
                <a:latin typeface="Roboto Medium" charset="0"/>
                <a:ea typeface="Roboto Medium" charset="0"/>
                <a:cs typeface="Roboto Medium" charset="0"/>
              </a:rPr>
              <a:t>SUS</a:t>
            </a:r>
            <a:r>
              <a:rPr lang="zh-TW" altLang="en-US" sz="2400" dirty="0">
                <a:solidFill>
                  <a:schemeClr val="tx1">
                    <a:lumMod val="75000"/>
                    <a:lumOff val="25000"/>
                  </a:schemeClr>
                </a:solidFill>
                <a:latin typeface="Roboto Medium" charset="0"/>
                <a:ea typeface="Roboto Medium" charset="0"/>
                <a:cs typeface="Roboto Medium" charset="0"/>
              </a:rPr>
              <a:t>和平均掃視次數與兩種佈局有顯著差異。</a:t>
            </a:r>
          </a:p>
          <a:p>
            <a:endParaRPr lang="zh-TW" altLang="en-US" sz="2400" dirty="0">
              <a:solidFill>
                <a:schemeClr val="tx1">
                  <a:lumMod val="75000"/>
                  <a:lumOff val="25000"/>
                </a:schemeClr>
              </a:solidFill>
              <a:latin typeface="Roboto Medium" charset="0"/>
              <a:ea typeface="Roboto Medium" charset="0"/>
              <a:cs typeface="Roboto Medium" charset="0"/>
            </a:endParaRPr>
          </a:p>
          <a:p>
            <a:r>
              <a:rPr lang="zh-TW" altLang="en-US" sz="2400" dirty="0">
                <a:solidFill>
                  <a:schemeClr val="tx1">
                    <a:lumMod val="75000"/>
                    <a:lumOff val="25000"/>
                  </a:schemeClr>
                </a:solidFill>
                <a:latin typeface="Roboto Medium" charset="0"/>
                <a:ea typeface="Roboto Medium" charset="0"/>
                <a:cs typeface="Roboto Medium" charset="0"/>
              </a:rPr>
              <a:t>此外，我們觀察到兩種佈局在不同速度下對可用性和駕駛安全性的影響各不相同。</a:t>
            </a:r>
          </a:p>
          <a:p>
            <a:endParaRPr lang="zh-TW" altLang="en-US" sz="2400" dirty="0">
              <a:solidFill>
                <a:schemeClr val="tx1">
                  <a:lumMod val="75000"/>
                  <a:lumOff val="25000"/>
                </a:schemeClr>
              </a:solidFill>
              <a:latin typeface="Roboto Medium" charset="0"/>
              <a:ea typeface="Roboto Medium" charset="0"/>
              <a:cs typeface="Roboto Medium" charset="0"/>
            </a:endParaRPr>
          </a:p>
          <a:p>
            <a:pPr lvl="1"/>
            <a:r>
              <a:rPr lang="zh-TW" altLang="en-US" sz="2400" dirty="0">
                <a:solidFill>
                  <a:schemeClr val="tx1">
                    <a:lumMod val="75000"/>
                    <a:lumOff val="25000"/>
                  </a:schemeClr>
                </a:solidFill>
                <a:latin typeface="Roboto Medium" charset="0"/>
                <a:ea typeface="Roboto Medium" charset="0"/>
                <a:cs typeface="Roboto Medium" charset="0"/>
              </a:rPr>
              <a:t>在</a:t>
            </a:r>
            <a:r>
              <a:rPr lang="en-US" altLang="zh-TW" sz="2400" dirty="0">
                <a:solidFill>
                  <a:schemeClr val="tx1">
                    <a:lumMod val="75000"/>
                    <a:lumOff val="25000"/>
                  </a:schemeClr>
                </a:solidFill>
                <a:latin typeface="Roboto Medium" charset="0"/>
                <a:ea typeface="Roboto Medium" charset="0"/>
                <a:cs typeface="Roboto Medium" charset="0"/>
              </a:rPr>
              <a:t>0</a:t>
            </a:r>
            <a:r>
              <a:rPr lang="zh-TW" altLang="en-US" sz="2400" dirty="0">
                <a:solidFill>
                  <a:schemeClr val="tx1">
                    <a:lumMod val="75000"/>
                    <a:lumOff val="25000"/>
                  </a:schemeClr>
                </a:solidFill>
                <a:latin typeface="Roboto Medium" charset="0"/>
                <a:ea typeface="Roboto Medium" charset="0"/>
                <a:cs typeface="Roboto Medium" charset="0"/>
              </a:rPr>
              <a:t>和</a:t>
            </a:r>
            <a:r>
              <a:rPr lang="en-US" altLang="zh-TW" sz="2400" dirty="0">
                <a:solidFill>
                  <a:schemeClr val="tx1">
                    <a:lumMod val="75000"/>
                    <a:lumOff val="25000"/>
                  </a:schemeClr>
                </a:solidFill>
                <a:latin typeface="Roboto Medium" charset="0"/>
                <a:ea typeface="Roboto Medium" charset="0"/>
                <a:cs typeface="Roboto Medium" charset="0"/>
              </a:rPr>
              <a:t>30 km / h</a:t>
            </a:r>
            <a:r>
              <a:rPr lang="zh-TW" altLang="en-US" sz="2400" dirty="0">
                <a:solidFill>
                  <a:schemeClr val="tx1">
                    <a:lumMod val="75000"/>
                    <a:lumOff val="25000"/>
                  </a:schemeClr>
                </a:solidFill>
                <a:latin typeface="Roboto Medium" charset="0"/>
                <a:ea typeface="Roboto Medium" charset="0"/>
                <a:cs typeface="Roboto Medium" charset="0"/>
              </a:rPr>
              <a:t>的較低速度下，層次佈局更有效</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pPr lvl="1"/>
            <a:r>
              <a:rPr lang="zh-TW" altLang="en-US" sz="2400" dirty="0" smtClean="0">
                <a:solidFill>
                  <a:schemeClr val="tx1">
                    <a:lumMod val="75000"/>
                    <a:lumOff val="25000"/>
                  </a:schemeClr>
                </a:solidFill>
                <a:latin typeface="Roboto Medium" charset="0"/>
                <a:ea typeface="Roboto Medium" charset="0"/>
                <a:cs typeface="Roboto Medium" charset="0"/>
              </a:rPr>
              <a:t>而</a:t>
            </a:r>
            <a:r>
              <a:rPr lang="zh-TW" altLang="en-US" sz="2400" dirty="0">
                <a:solidFill>
                  <a:schemeClr val="tx1">
                    <a:lumMod val="75000"/>
                    <a:lumOff val="25000"/>
                  </a:schemeClr>
                </a:solidFill>
                <a:latin typeface="Roboto Medium" charset="0"/>
                <a:ea typeface="Roboto Medium" charset="0"/>
                <a:cs typeface="Roboto Medium" charset="0"/>
              </a:rPr>
              <a:t>棋盤佈局在</a:t>
            </a:r>
            <a:r>
              <a:rPr lang="en-US" altLang="zh-TW" sz="2400" dirty="0">
                <a:solidFill>
                  <a:schemeClr val="tx1">
                    <a:lumMod val="75000"/>
                    <a:lumOff val="25000"/>
                  </a:schemeClr>
                </a:solidFill>
                <a:latin typeface="Roboto Medium" charset="0"/>
                <a:ea typeface="Roboto Medium" charset="0"/>
                <a:cs typeface="Roboto Medium" charset="0"/>
              </a:rPr>
              <a:t>60</a:t>
            </a:r>
            <a:r>
              <a:rPr lang="zh-TW" altLang="en-US" sz="2400" dirty="0">
                <a:solidFill>
                  <a:schemeClr val="tx1">
                    <a:lumMod val="75000"/>
                    <a:lumOff val="25000"/>
                  </a:schemeClr>
                </a:solidFill>
                <a:latin typeface="Roboto Medium" charset="0"/>
                <a:ea typeface="Roboto Medium" charset="0"/>
                <a:cs typeface="Roboto Medium" charset="0"/>
              </a:rPr>
              <a:t>和</a:t>
            </a:r>
            <a:r>
              <a:rPr lang="en-US" altLang="zh-TW" sz="2400" dirty="0">
                <a:solidFill>
                  <a:schemeClr val="tx1">
                    <a:lumMod val="75000"/>
                    <a:lumOff val="25000"/>
                  </a:schemeClr>
                </a:solidFill>
                <a:latin typeface="Roboto Medium" charset="0"/>
                <a:ea typeface="Roboto Medium" charset="0"/>
                <a:cs typeface="Roboto Medium" charset="0"/>
              </a:rPr>
              <a:t>80 km / h</a:t>
            </a:r>
            <a:r>
              <a:rPr lang="zh-TW" altLang="en-US" sz="2400" dirty="0">
                <a:solidFill>
                  <a:schemeClr val="tx1">
                    <a:lumMod val="75000"/>
                    <a:lumOff val="25000"/>
                  </a:schemeClr>
                </a:solidFill>
                <a:latin typeface="Roboto Medium" charset="0"/>
                <a:ea typeface="Roboto Medium" charset="0"/>
                <a:cs typeface="Roboto Medium" charset="0"/>
              </a:rPr>
              <a:t>的更高速度下表現更好</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zh-TW" altLang="en-US" sz="24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87318"/>
            <a:ext cx="1688283"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Abstract</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494268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2"/>
            <a:ext cx="10552840" cy="1631216"/>
          </a:xfrm>
          <a:prstGeom prst="rect">
            <a:avLst/>
          </a:prstGeom>
        </p:spPr>
        <p:txBody>
          <a:bodyPr wrap="square">
            <a:spAutoFit/>
          </a:bodyPr>
          <a:lstStyle/>
          <a:p>
            <a:r>
              <a:rPr lang="zh-TW" altLang="en-US" sz="2000" dirty="0">
                <a:solidFill>
                  <a:schemeClr val="tx1">
                    <a:lumMod val="75000"/>
                    <a:lumOff val="25000"/>
                  </a:schemeClr>
                </a:solidFill>
                <a:latin typeface="Roboto Medium" charset="0"/>
                <a:ea typeface="Roboto Medium" charset="0"/>
                <a:cs typeface="Roboto Medium" charset="0"/>
              </a:rPr>
              <a:t>心率受</a:t>
            </a:r>
            <a:r>
              <a:rPr lang="zh-TW" altLang="en-US" sz="2000" b="1" dirty="0">
                <a:solidFill>
                  <a:schemeClr val="tx1">
                    <a:lumMod val="75000"/>
                    <a:lumOff val="25000"/>
                  </a:schemeClr>
                </a:solidFill>
                <a:latin typeface="Roboto Medium" charset="0"/>
                <a:ea typeface="Roboto Medium" charset="0"/>
                <a:cs typeface="Roboto Medium" charset="0"/>
              </a:rPr>
              <a:t>速度顯著影響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43.076; p  &lt;  0.001</a:t>
            </a:r>
            <a:r>
              <a:rPr lang="zh-TW" altLang="en-US" sz="2000" dirty="0">
                <a:solidFill>
                  <a:schemeClr val="tx1">
                    <a:lumMod val="75000"/>
                    <a:lumOff val="25000"/>
                  </a:schemeClr>
                </a:solidFill>
                <a:latin typeface="Roboto Medium" charset="0"/>
                <a:ea typeface="Roboto Medium" charset="0"/>
                <a:cs typeface="Roboto Medium" charset="0"/>
              </a:rPr>
              <a:t>）隨著速度的增加而增加，</a:t>
            </a:r>
            <a:r>
              <a:rPr lang="zh-TW" altLang="en-US" sz="2000" dirty="0">
                <a:solidFill>
                  <a:schemeClr val="tx1">
                    <a:lumMod val="75000"/>
                    <a:lumOff val="25000"/>
                  </a:schemeClr>
                </a:solidFill>
                <a:latin typeface="Roboto Medium" charset="0"/>
                <a:ea typeface="Roboto Medium" charset="0"/>
                <a:cs typeface="Roboto Medium" charset="0"/>
              </a:rPr>
              <a:t>但</a:t>
            </a:r>
            <a:r>
              <a:rPr lang="zh-TW" altLang="en-US" sz="2000" b="1" dirty="0">
                <a:solidFill>
                  <a:schemeClr val="tx1">
                    <a:lumMod val="75000"/>
                    <a:lumOff val="25000"/>
                  </a:schemeClr>
                </a:solidFill>
                <a:latin typeface="Roboto Medium" charset="0"/>
                <a:ea typeface="Roboto Medium" charset="0"/>
                <a:cs typeface="Roboto Medium" charset="0"/>
              </a:rPr>
              <a:t>不受界面影響</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F</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1,184</a:t>
            </a:r>
            <a:r>
              <a:rPr lang="zh-TW" altLang="en-US" sz="2000" dirty="0">
                <a:solidFill>
                  <a:schemeClr val="tx1">
                    <a:lumMod val="75000"/>
                    <a:lumOff val="25000"/>
                  </a:schemeClr>
                </a:solidFill>
                <a:latin typeface="Roboto Medium" charset="0"/>
                <a:ea typeface="Roboto Medium" charset="0"/>
                <a:cs typeface="Roboto Medium" charset="0"/>
              </a:rPr>
              <a:t>） </a:t>
            </a:r>
            <a:r>
              <a:rPr lang="en-US" altLang="zh-TW" sz="2000" dirty="0">
                <a:solidFill>
                  <a:schemeClr val="tx1">
                    <a:lumMod val="75000"/>
                    <a:lumOff val="25000"/>
                  </a:schemeClr>
                </a:solidFill>
                <a:latin typeface="Roboto Medium" charset="0"/>
                <a:ea typeface="Roboto Medium" charset="0"/>
                <a:cs typeface="Roboto Medium" charset="0"/>
              </a:rPr>
              <a:t>=  1.726; p  =  0.191</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en-US" altLang="zh-TW" sz="2000" dirty="0">
                <a:solidFill>
                  <a:schemeClr val="tx1">
                    <a:lumMod val="75000"/>
                    <a:lumOff val="25000"/>
                  </a:schemeClr>
                </a:solidFill>
                <a:latin typeface="Roboto Medium" charset="0"/>
                <a:ea typeface="Roboto Medium" charset="0"/>
                <a:cs typeface="Roboto Medium" charset="0"/>
              </a:rPr>
              <a:t>0</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a:solidFill>
                  <a:schemeClr val="tx1">
                    <a:lumMod val="75000"/>
                    <a:lumOff val="25000"/>
                  </a:schemeClr>
                </a:solidFill>
                <a:latin typeface="Roboto Medium" charset="0"/>
                <a:ea typeface="Roboto Medium" charset="0"/>
                <a:cs typeface="Roboto Medium" charset="0"/>
              </a:rPr>
              <a:t>30  km / h </a:t>
            </a:r>
            <a:r>
              <a:rPr lang="zh-TW" altLang="en-US" sz="2000" dirty="0">
                <a:solidFill>
                  <a:schemeClr val="tx1">
                    <a:lumMod val="75000"/>
                    <a:lumOff val="25000"/>
                  </a:schemeClr>
                </a:solidFill>
                <a:latin typeface="Roboto Medium" charset="0"/>
                <a:ea typeface="Roboto Medium" charset="0"/>
                <a:cs typeface="Roboto Medium" charset="0"/>
              </a:rPr>
              <a:t>的速度下</a:t>
            </a:r>
            <a:r>
              <a:rPr lang="zh-TW" altLang="en-US" sz="2000" dirty="0" smtClean="0">
                <a:solidFill>
                  <a:schemeClr val="tx1">
                    <a:lumMod val="75000"/>
                    <a:lumOff val="25000"/>
                  </a:schemeClr>
                </a:solidFill>
                <a:latin typeface="Roboto Medium" charset="0"/>
                <a:ea typeface="Roboto Medium" charset="0"/>
                <a:cs typeface="Roboto Medium" charset="0"/>
              </a:rPr>
              <a:t>，分</a:t>
            </a:r>
            <a:r>
              <a:rPr lang="zh-TW" altLang="en-US" sz="2000" dirty="0">
                <a:solidFill>
                  <a:schemeClr val="tx1">
                    <a:lumMod val="75000"/>
                    <a:lumOff val="25000"/>
                  </a:schemeClr>
                </a:solidFill>
                <a:latin typeface="Roboto Medium" charset="0"/>
                <a:ea typeface="Roboto Medium" charset="0"/>
                <a:cs typeface="Roboto Medium" charset="0"/>
              </a:rPr>
              <a:t>層</a:t>
            </a:r>
            <a:r>
              <a:rPr lang="zh-TW" altLang="en-US" sz="2000" dirty="0" smtClean="0">
                <a:solidFill>
                  <a:schemeClr val="tx1">
                    <a:lumMod val="75000"/>
                    <a:lumOff val="25000"/>
                  </a:schemeClr>
                </a:solidFill>
                <a:latin typeface="Roboto Medium" charset="0"/>
                <a:ea typeface="Roboto Medium" charset="0"/>
                <a:cs typeface="Roboto Medium" charset="0"/>
              </a:rPr>
              <a:t>界</a:t>
            </a:r>
            <a:r>
              <a:rPr lang="zh-TW" altLang="en-US" sz="2000" dirty="0">
                <a:solidFill>
                  <a:schemeClr val="tx1">
                    <a:lumMod val="75000"/>
                    <a:lumOff val="25000"/>
                  </a:schemeClr>
                </a:solidFill>
                <a:latin typeface="Roboto Medium" charset="0"/>
                <a:ea typeface="Roboto Medium" charset="0"/>
                <a:cs typeface="Roboto Medium" charset="0"/>
              </a:rPr>
              <a:t>面的心率</a:t>
            </a:r>
            <a:r>
              <a:rPr lang="zh-TW" altLang="en-US" sz="2000" dirty="0" smtClean="0">
                <a:solidFill>
                  <a:schemeClr val="tx1">
                    <a:lumMod val="75000"/>
                    <a:lumOff val="25000"/>
                  </a:schemeClr>
                </a:solidFill>
                <a:latin typeface="Roboto Medium" charset="0"/>
                <a:ea typeface="Roboto Medium" charset="0"/>
                <a:cs typeface="Roboto Medium" charset="0"/>
              </a:rPr>
              <a:t>均小於棋盤界</a:t>
            </a:r>
            <a:r>
              <a:rPr lang="zh-TW" altLang="en-US" sz="2000" dirty="0">
                <a:solidFill>
                  <a:schemeClr val="tx1">
                    <a:lumMod val="75000"/>
                    <a:lumOff val="25000"/>
                  </a:schemeClr>
                </a:solidFill>
                <a:latin typeface="Roboto Medium" charset="0"/>
                <a:ea typeface="Roboto Medium" charset="0"/>
                <a:cs typeface="Roboto Medium" charset="0"/>
              </a:rPr>
              <a:t>面。心率的差異最大為</a:t>
            </a:r>
            <a:r>
              <a:rPr lang="en-US" altLang="zh-TW" sz="2000" dirty="0">
                <a:solidFill>
                  <a:schemeClr val="tx1">
                    <a:lumMod val="75000"/>
                    <a:lumOff val="25000"/>
                  </a:schemeClr>
                </a:solidFill>
                <a:latin typeface="Roboto Medium" charset="0"/>
                <a:ea typeface="Roboto Medium" charset="0"/>
                <a:cs typeface="Roboto Medium" charset="0"/>
              </a:rPr>
              <a:t>60  km / h</a:t>
            </a:r>
            <a:r>
              <a:rPr lang="zh-TW" altLang="en-US" sz="2000" dirty="0">
                <a:solidFill>
                  <a:schemeClr val="tx1">
                    <a:lumMod val="75000"/>
                    <a:lumOff val="25000"/>
                  </a:schemeClr>
                </a:solidFill>
                <a:latin typeface="Roboto Medium" charset="0"/>
                <a:ea typeface="Roboto Medium" charset="0"/>
                <a:cs typeface="Roboto Medium" charset="0"/>
              </a:rPr>
              <a:t>。然而，在</a:t>
            </a:r>
            <a:r>
              <a:rPr lang="en-US" altLang="zh-TW" sz="2000" dirty="0">
                <a:solidFill>
                  <a:schemeClr val="tx1">
                    <a:lumMod val="75000"/>
                    <a:lumOff val="25000"/>
                  </a:schemeClr>
                </a:solidFill>
                <a:latin typeface="Roboto Medium" charset="0"/>
                <a:ea typeface="Roboto Medium" charset="0"/>
                <a:cs typeface="Roboto Medium" charset="0"/>
              </a:rPr>
              <a:t>80 </a:t>
            </a:r>
            <a:r>
              <a:rPr lang="zh-TW" altLang="en-US" sz="2000" dirty="0">
                <a:solidFill>
                  <a:schemeClr val="tx1">
                    <a:lumMod val="75000"/>
                    <a:lumOff val="25000"/>
                  </a:schemeClr>
                </a:solidFill>
                <a:latin typeface="Roboto Medium" charset="0"/>
                <a:ea typeface="Roboto Medium" charset="0"/>
                <a:cs typeface="Roboto Medium" charset="0"/>
              </a:rPr>
              <a:t>公里</a:t>
            </a:r>
            <a:r>
              <a:rPr lang="en-US" altLang="zh-TW" sz="2000" dirty="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小時的速度下，心率的差異減小，這表明</a:t>
            </a:r>
            <a:r>
              <a:rPr lang="zh-TW" altLang="en-US" sz="2000" dirty="0" smtClean="0">
                <a:solidFill>
                  <a:schemeClr val="tx1">
                    <a:lumMod val="75000"/>
                    <a:lumOff val="25000"/>
                  </a:schemeClr>
                </a:solidFill>
                <a:latin typeface="Roboto Medium" charset="0"/>
                <a:ea typeface="Roboto Medium" charset="0"/>
                <a:cs typeface="Roboto Medium" charset="0"/>
              </a:rPr>
              <a:t>駕駛花費更多注意力資源在駕駛</a:t>
            </a:r>
            <a:r>
              <a:rPr lang="zh-TW" altLang="en-US" sz="2000" dirty="0">
                <a:solidFill>
                  <a:schemeClr val="tx1">
                    <a:lumMod val="75000"/>
                    <a:lumOff val="25000"/>
                  </a:schemeClr>
                </a:solidFill>
                <a:latin typeface="Roboto Medium" charset="0"/>
                <a:ea typeface="Roboto Medium" charset="0"/>
                <a:cs typeface="Roboto Medium" charset="0"/>
              </a:rPr>
              <a:t>上。</a:t>
            </a:r>
            <a:endParaRPr lang="zh-TW" altLang="en-US"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6314549"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Results analysis</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a:solidFill>
                  <a:srgbClr val="FF9F1B"/>
                </a:solidFill>
                <a:latin typeface="Nexa Bold" charset="0"/>
                <a:ea typeface="Nexa Bold" charset="0"/>
                <a:cs typeface="Nexa Bold" charset="0"/>
              </a:rPr>
              <a:t>駕駛</a:t>
            </a:r>
            <a:r>
              <a:rPr lang="zh-TW" altLang="en-US" sz="3200" dirty="0" smtClean="0">
                <a:solidFill>
                  <a:srgbClr val="FF9F1B"/>
                </a:solidFill>
                <a:latin typeface="Nexa Bold" charset="0"/>
                <a:ea typeface="Nexa Bold" charset="0"/>
                <a:cs typeface="Nexa Bold" charset="0"/>
              </a:rPr>
              <a:t>安全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心</a:t>
            </a:r>
            <a:r>
              <a:rPr lang="zh-TW" altLang="en-US" sz="3200" dirty="0">
                <a:solidFill>
                  <a:srgbClr val="FF9F1B"/>
                </a:solidFill>
                <a:latin typeface="Nexa Bold" charset="0"/>
                <a:ea typeface="Nexa Bold" charset="0"/>
                <a:cs typeface="Nexa Bold" charset="0"/>
              </a:rPr>
              <a:t>率</a:t>
            </a: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8194" name="Picture 2" descr="https://ars.els-cdn.com/content/image/1-s2.0-S0141938216301007-gr6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26" t="51777" r="62" b="84"/>
          <a:stretch/>
        </p:blipFill>
        <p:spPr bwMode="auto">
          <a:xfrm>
            <a:off x="3139787" y="3287012"/>
            <a:ext cx="6366830" cy="35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98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3"/>
            <a:ext cx="10563726" cy="4708981"/>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實驗分析棋盤式介面與分層式界</a:t>
            </a:r>
            <a:r>
              <a:rPr lang="zh-TW" altLang="en-US" sz="2000" dirty="0">
                <a:solidFill>
                  <a:schemeClr val="tx1">
                    <a:lumMod val="75000"/>
                    <a:lumOff val="25000"/>
                  </a:schemeClr>
                </a:solidFill>
                <a:latin typeface="Roboto Medium" charset="0"/>
                <a:ea typeface="Roboto Medium" charset="0"/>
                <a:cs typeface="Roboto Medium" charset="0"/>
              </a:rPr>
              <a:t>面設計</a:t>
            </a:r>
            <a:r>
              <a:rPr lang="zh-TW" altLang="en-US" sz="2000" dirty="0" smtClean="0">
                <a:solidFill>
                  <a:schemeClr val="tx1">
                    <a:lumMod val="75000"/>
                    <a:lumOff val="25000"/>
                  </a:schemeClr>
                </a:solidFill>
                <a:latin typeface="Roboto Medium" charset="0"/>
                <a:ea typeface="Roboto Medium" charset="0"/>
                <a:cs typeface="Roboto Medium" charset="0"/>
              </a:rPr>
              <a:t>的可用性和</a:t>
            </a:r>
            <a:r>
              <a:rPr lang="zh-TW" altLang="en-US" sz="2000" dirty="0">
                <a:solidFill>
                  <a:schemeClr val="tx1">
                    <a:lumMod val="75000"/>
                    <a:lumOff val="25000"/>
                  </a:schemeClr>
                </a:solidFill>
                <a:latin typeface="Roboto Medium" charset="0"/>
                <a:ea typeface="Roboto Medium" charset="0"/>
                <a:cs typeface="Roboto Medium" charset="0"/>
              </a:rPr>
              <a:t>安全</a:t>
            </a:r>
            <a:r>
              <a:rPr lang="zh-TW" altLang="en-US" sz="2000" dirty="0" smtClean="0">
                <a:solidFill>
                  <a:schemeClr val="tx1">
                    <a:lumMod val="75000"/>
                    <a:lumOff val="25000"/>
                  </a:schemeClr>
                </a:solidFill>
                <a:latin typeface="Roboto Medium" charset="0"/>
                <a:ea typeface="Roboto Medium" charset="0"/>
                <a:cs typeface="Roboto Medium" charset="0"/>
              </a:rPr>
              <a:t>性</a:t>
            </a:r>
            <a:endParaRPr lang="zh-TW" altLang="en-US" sz="2000" dirty="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通常，在</a:t>
            </a:r>
            <a:r>
              <a:rPr lang="en-US" altLang="zh-TW" sz="2000" dirty="0">
                <a:solidFill>
                  <a:schemeClr val="tx1">
                    <a:lumMod val="75000"/>
                    <a:lumOff val="25000"/>
                  </a:schemeClr>
                </a:solidFill>
                <a:latin typeface="Roboto Medium" charset="0"/>
                <a:ea typeface="Roboto Medium" charset="0"/>
                <a:cs typeface="Roboto Medium" charset="0"/>
              </a:rPr>
              <a:t>0,30</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a:solidFill>
                  <a:schemeClr val="tx1">
                    <a:lumMod val="75000"/>
                    <a:lumOff val="25000"/>
                  </a:schemeClr>
                </a:solidFill>
                <a:latin typeface="Roboto Medium" charset="0"/>
                <a:ea typeface="Roboto Medium" charset="0"/>
                <a:cs typeface="Roboto Medium" charset="0"/>
              </a:rPr>
              <a:t>60 km / h</a:t>
            </a:r>
            <a:r>
              <a:rPr lang="zh-TW" altLang="en-US" sz="2000" dirty="0">
                <a:solidFill>
                  <a:schemeClr val="tx1">
                    <a:lumMod val="75000"/>
                    <a:lumOff val="25000"/>
                  </a:schemeClr>
                </a:solidFill>
                <a:latin typeface="Roboto Medium" charset="0"/>
                <a:ea typeface="Roboto Medium" charset="0"/>
                <a:cs typeface="Roboto Medium" charset="0"/>
              </a:rPr>
              <a:t>的速度下，棋盤佈局需要更多時間</a:t>
            </a:r>
            <a:r>
              <a:rPr lang="zh-TW" altLang="en-US" sz="2000" dirty="0" smtClean="0">
                <a:solidFill>
                  <a:schemeClr val="tx1">
                    <a:lumMod val="75000"/>
                    <a:lumOff val="25000"/>
                  </a:schemeClr>
                </a:solidFill>
                <a:latin typeface="Roboto Medium" charset="0"/>
                <a:ea typeface="Roboto Medium" charset="0"/>
                <a:cs typeface="Roboto Medium" charset="0"/>
              </a:rPr>
              <a:t>來到達子</a:t>
            </a:r>
            <a:r>
              <a:rPr lang="zh-TW" altLang="en-US" sz="2000" dirty="0">
                <a:solidFill>
                  <a:schemeClr val="tx1">
                    <a:lumMod val="75000"/>
                    <a:lumOff val="25000"/>
                  </a:schemeClr>
                </a:solidFill>
                <a:latin typeface="Roboto Medium" charset="0"/>
                <a:ea typeface="Roboto Medium" charset="0"/>
                <a:cs typeface="Roboto Medium" charset="0"/>
              </a:rPr>
              <a:t>階層</a:t>
            </a:r>
            <a:r>
              <a:rPr lang="zh-TW" altLang="en-US" sz="2000" dirty="0" smtClean="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但頁面佈局簡單且具有清晰的顯示</a:t>
            </a:r>
            <a:r>
              <a:rPr lang="zh-TW" altLang="en-US" sz="2000" dirty="0" smtClean="0">
                <a:solidFill>
                  <a:schemeClr val="tx1">
                    <a:lumMod val="75000"/>
                    <a:lumOff val="25000"/>
                  </a:schemeClr>
                </a:solidFill>
                <a:latin typeface="Roboto Medium" charset="0"/>
                <a:ea typeface="Roboto Medium" charset="0"/>
                <a:cs typeface="Roboto Medium" charset="0"/>
              </a:rPr>
              <a:t>。由於</a:t>
            </a:r>
            <a:r>
              <a:rPr lang="zh-TW" altLang="en-US" sz="2000" dirty="0">
                <a:solidFill>
                  <a:schemeClr val="tx1">
                    <a:lumMod val="75000"/>
                    <a:lumOff val="25000"/>
                  </a:schemeClr>
                </a:solidFill>
                <a:latin typeface="Roboto Medium" charset="0"/>
                <a:ea typeface="Roboto Medium" charset="0"/>
                <a:cs typeface="Roboto Medium" charset="0"/>
              </a:rPr>
              <a:t>較少的視覺項目和較低的心理負荷，駕駛員承擔較少的錯誤並輕鬆完成任務</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在</a:t>
            </a:r>
            <a:r>
              <a:rPr lang="zh-TW" altLang="en-US" sz="2000" dirty="0">
                <a:solidFill>
                  <a:schemeClr val="tx1">
                    <a:lumMod val="75000"/>
                    <a:lumOff val="25000"/>
                  </a:schemeClr>
                </a:solidFill>
                <a:latin typeface="Roboto Medium" charset="0"/>
                <a:ea typeface="Roboto Medium" charset="0"/>
                <a:cs typeface="Roboto Medium" charset="0"/>
              </a:rPr>
              <a:t>分層佈局中，許多頁面的</a:t>
            </a:r>
            <a:r>
              <a:rPr lang="zh-TW" altLang="en-US" sz="2000" dirty="0" smtClean="0">
                <a:solidFill>
                  <a:schemeClr val="tx1">
                    <a:lumMod val="75000"/>
                    <a:lumOff val="25000"/>
                  </a:schemeClr>
                </a:solidFill>
                <a:latin typeface="Roboto Medium" charset="0"/>
                <a:ea typeface="Roboto Medium" charset="0"/>
                <a:cs typeface="Roboto Medium" charset="0"/>
              </a:rPr>
              <a:t>顯示會花費更</a:t>
            </a:r>
            <a:r>
              <a:rPr lang="zh-TW" altLang="en-US" sz="2000" dirty="0">
                <a:solidFill>
                  <a:schemeClr val="tx1">
                    <a:lumMod val="75000"/>
                    <a:lumOff val="25000"/>
                  </a:schemeClr>
                </a:solidFill>
                <a:latin typeface="Roboto Medium" charset="0"/>
                <a:ea typeface="Roboto Medium" charset="0"/>
                <a:cs typeface="Roboto Medium" charset="0"/>
              </a:rPr>
              <a:t>多</a:t>
            </a:r>
            <a:r>
              <a:rPr lang="zh-TW" altLang="en-US" sz="2000" dirty="0" smtClean="0">
                <a:solidFill>
                  <a:schemeClr val="tx1">
                    <a:lumMod val="75000"/>
                    <a:lumOff val="25000"/>
                  </a:schemeClr>
                </a:solidFill>
                <a:latin typeface="Roboto Medium" charset="0"/>
                <a:ea typeface="Roboto Medium" charset="0"/>
                <a:cs typeface="Roboto Medium" charset="0"/>
              </a:rPr>
              <a:t>時間，且第三級選</a:t>
            </a:r>
            <a:r>
              <a:rPr lang="zh-TW" altLang="en-US" sz="2000" dirty="0">
                <a:solidFill>
                  <a:schemeClr val="tx1">
                    <a:lumMod val="75000"/>
                    <a:lumOff val="25000"/>
                  </a:schemeClr>
                </a:solidFill>
                <a:latin typeface="Roboto Medium" charset="0"/>
                <a:ea typeface="Roboto Medium" charset="0"/>
                <a:cs typeface="Roboto Medium" charset="0"/>
              </a:rPr>
              <a:t>單</a:t>
            </a:r>
            <a:r>
              <a:rPr lang="zh-TW" altLang="en-US" sz="2000" dirty="0" smtClean="0">
                <a:solidFill>
                  <a:schemeClr val="tx1">
                    <a:lumMod val="75000"/>
                    <a:lumOff val="25000"/>
                  </a:schemeClr>
                </a:solidFill>
                <a:latin typeface="Roboto Medium" charset="0"/>
                <a:ea typeface="Roboto Medium" charset="0"/>
                <a:cs typeface="Roboto Medium" charset="0"/>
              </a:rPr>
              <a:t>延長駕駛的觸摸螢幕的距離</a:t>
            </a:r>
            <a:r>
              <a:rPr lang="zh-TW" altLang="en-US" sz="2000" dirty="0">
                <a:solidFill>
                  <a:schemeClr val="tx1">
                    <a:lumMod val="75000"/>
                    <a:lumOff val="25000"/>
                  </a:schemeClr>
                </a:solidFill>
                <a:latin typeface="Roboto Medium" charset="0"/>
                <a:ea typeface="Roboto Medium" charset="0"/>
                <a:cs typeface="Roboto Medium" charset="0"/>
              </a:rPr>
              <a:t>。</a:t>
            </a:r>
          </a:p>
          <a:p>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a:solidFill>
                  <a:schemeClr val="tx1">
                    <a:lumMod val="75000"/>
                    <a:lumOff val="25000"/>
                  </a:schemeClr>
                </a:solidFill>
                <a:latin typeface="Roboto Medium" charset="0"/>
                <a:ea typeface="Roboto Medium" charset="0"/>
                <a:cs typeface="Roboto Medium" charset="0"/>
              </a:rPr>
              <a:t>60</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smtClean="0">
                <a:solidFill>
                  <a:schemeClr val="tx1">
                    <a:lumMod val="75000"/>
                    <a:lumOff val="25000"/>
                  </a:schemeClr>
                </a:solidFill>
                <a:latin typeface="Roboto Medium" charset="0"/>
                <a:ea typeface="Roboto Medium" charset="0"/>
                <a:cs typeface="Roboto Medium" charset="0"/>
              </a:rPr>
              <a:t>80km/h </a:t>
            </a:r>
            <a:r>
              <a:rPr lang="zh-TW" altLang="en-US" sz="2000" dirty="0" smtClean="0">
                <a:solidFill>
                  <a:schemeClr val="tx1">
                    <a:lumMod val="75000"/>
                    <a:lumOff val="25000"/>
                  </a:schemeClr>
                </a:solidFill>
                <a:latin typeface="Roboto Medium" charset="0"/>
                <a:ea typeface="Roboto Medium" charset="0"/>
                <a:cs typeface="Roboto Medium" charset="0"/>
              </a:rPr>
              <a:t>的</a:t>
            </a:r>
            <a:r>
              <a:rPr lang="zh-TW" altLang="en-US" sz="2000" dirty="0">
                <a:solidFill>
                  <a:schemeClr val="tx1">
                    <a:lumMod val="75000"/>
                    <a:lumOff val="25000"/>
                  </a:schemeClr>
                </a:solidFill>
                <a:latin typeface="Roboto Medium" charset="0"/>
                <a:ea typeface="Roboto Medium" charset="0"/>
                <a:cs typeface="Roboto Medium" charset="0"/>
              </a:rPr>
              <a:t>速度</a:t>
            </a:r>
            <a:r>
              <a:rPr lang="zh-TW" altLang="en-US" sz="2000" dirty="0" smtClean="0">
                <a:solidFill>
                  <a:schemeClr val="tx1">
                    <a:lumMod val="75000"/>
                    <a:lumOff val="25000"/>
                  </a:schemeClr>
                </a:solidFill>
                <a:latin typeface="Roboto Medium" charset="0"/>
                <a:ea typeface="Roboto Medium" charset="0"/>
                <a:cs typeface="Roboto Medium" charset="0"/>
              </a:rPr>
              <a:t>提高駕駛的身體和</a:t>
            </a:r>
            <a:r>
              <a:rPr lang="zh-TW" altLang="en-US" sz="2000" dirty="0">
                <a:solidFill>
                  <a:schemeClr val="tx1">
                    <a:lumMod val="75000"/>
                    <a:lumOff val="25000"/>
                  </a:schemeClr>
                </a:solidFill>
                <a:latin typeface="Roboto Medium" charset="0"/>
                <a:ea typeface="Roboto Medium" charset="0"/>
                <a:cs typeface="Roboto Medium" charset="0"/>
              </a:rPr>
              <a:t>心理</a:t>
            </a:r>
            <a:r>
              <a:rPr lang="zh-TW" altLang="en-US" sz="2000" dirty="0" smtClean="0">
                <a:solidFill>
                  <a:schemeClr val="tx1">
                    <a:lumMod val="75000"/>
                    <a:lumOff val="25000"/>
                  </a:schemeClr>
                </a:solidFill>
                <a:latin typeface="Roboto Medium" charset="0"/>
                <a:ea typeface="Roboto Medium" charset="0"/>
                <a:cs typeface="Roboto Medium" charset="0"/>
              </a:rPr>
              <a:t>負荷，</a:t>
            </a:r>
            <a:r>
              <a:rPr lang="zh-TW" altLang="en-US" sz="2000" dirty="0">
                <a:solidFill>
                  <a:schemeClr val="tx1">
                    <a:lumMod val="75000"/>
                    <a:lumOff val="25000"/>
                  </a:schemeClr>
                </a:solidFill>
                <a:latin typeface="Roboto Medium" charset="0"/>
                <a:ea typeface="Roboto Medium" charset="0"/>
                <a:cs typeface="Roboto Medium" charset="0"/>
              </a:rPr>
              <a:t>從而增加了</a:t>
            </a:r>
            <a:r>
              <a:rPr lang="zh-TW" altLang="en-US" sz="2000" dirty="0" smtClean="0">
                <a:solidFill>
                  <a:schemeClr val="tx1">
                    <a:lumMod val="75000"/>
                    <a:lumOff val="25000"/>
                  </a:schemeClr>
                </a:solidFill>
                <a:latin typeface="Roboto Medium" charset="0"/>
                <a:ea typeface="Roboto Medium" charset="0"/>
                <a:cs typeface="Roboto Medium" charset="0"/>
              </a:rPr>
              <a:t>錯誤次</a:t>
            </a:r>
            <a:r>
              <a:rPr lang="zh-TW" altLang="en-US" sz="2000" dirty="0">
                <a:solidFill>
                  <a:schemeClr val="tx1">
                    <a:lumMod val="75000"/>
                    <a:lumOff val="25000"/>
                  </a:schemeClr>
                </a:solidFill>
                <a:latin typeface="Roboto Medium" charset="0"/>
                <a:ea typeface="Roboto Medium" charset="0"/>
                <a:cs typeface="Roboto Medium" charset="0"/>
              </a:rPr>
              <a:t>數</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zh-TW" altLang="en-US" sz="2000" dirty="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介面</a:t>
            </a:r>
            <a:r>
              <a:rPr lang="zh-TW" altLang="en-US" sz="2000" dirty="0" smtClean="0">
                <a:solidFill>
                  <a:schemeClr val="tx1">
                    <a:lumMod val="75000"/>
                    <a:lumOff val="25000"/>
                  </a:schemeClr>
                </a:solidFill>
                <a:latin typeface="Roboto Medium" charset="0"/>
                <a:ea typeface="Roboto Medium" charset="0"/>
                <a:cs typeface="Roboto Medium" charset="0"/>
              </a:rPr>
              <a:t>應盡可能提供更多</a:t>
            </a:r>
            <a:r>
              <a:rPr lang="zh-TW" altLang="en-US" sz="2000" dirty="0">
                <a:solidFill>
                  <a:schemeClr val="tx1">
                    <a:lumMod val="75000"/>
                    <a:lumOff val="25000"/>
                  </a:schemeClr>
                </a:solidFill>
                <a:latin typeface="Roboto Medium" charset="0"/>
                <a:ea typeface="Roboto Medium" charset="0"/>
                <a:cs typeface="Roboto Medium" charset="0"/>
              </a:rPr>
              <a:t>的信息，以</a:t>
            </a:r>
            <a:r>
              <a:rPr lang="zh-TW" altLang="en-US" sz="2000" dirty="0" smtClean="0">
                <a:solidFill>
                  <a:schemeClr val="tx1">
                    <a:lumMod val="75000"/>
                    <a:lumOff val="25000"/>
                  </a:schemeClr>
                </a:solidFill>
                <a:latin typeface="Roboto Medium" charset="0"/>
                <a:ea typeface="Roboto Medium" charset="0"/>
                <a:cs typeface="Roboto Medium" charset="0"/>
              </a:rPr>
              <a:t>幫助駕</a:t>
            </a:r>
            <a:r>
              <a:rPr lang="zh-TW" altLang="en-US" sz="2000" dirty="0">
                <a:solidFill>
                  <a:schemeClr val="tx1">
                    <a:lumMod val="75000"/>
                    <a:lumOff val="25000"/>
                  </a:schemeClr>
                </a:solidFill>
                <a:latin typeface="Roboto Medium" charset="0"/>
                <a:ea typeface="Roboto Medium" charset="0"/>
                <a:cs typeface="Roboto Medium" charset="0"/>
              </a:rPr>
              <a:t>駛</a:t>
            </a:r>
            <a:r>
              <a:rPr lang="zh-TW" altLang="en-US" sz="2000" dirty="0" smtClean="0">
                <a:solidFill>
                  <a:schemeClr val="tx1">
                    <a:lumMod val="75000"/>
                    <a:lumOff val="25000"/>
                  </a:schemeClr>
                </a:solidFill>
                <a:latin typeface="Roboto Medium" charset="0"/>
                <a:ea typeface="Roboto Medium" charset="0"/>
                <a:cs typeface="Roboto Medium" charset="0"/>
              </a:rPr>
              <a:t>找到按鍵，</a:t>
            </a:r>
            <a:r>
              <a:rPr lang="zh-TW" altLang="en-US" sz="2000" dirty="0">
                <a:solidFill>
                  <a:schemeClr val="tx1">
                    <a:lumMod val="75000"/>
                    <a:lumOff val="25000"/>
                  </a:schemeClr>
                </a:solidFill>
                <a:latin typeface="Roboto Medium" charset="0"/>
                <a:ea typeface="Roboto Medium" charset="0"/>
                <a:cs typeface="Roboto Medium" charset="0"/>
              </a:rPr>
              <a:t>從而提高界面使用效率。</a:t>
            </a: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但是，顯示的信息量也不應妨礙</a:t>
            </a:r>
            <a:r>
              <a:rPr lang="zh-TW" altLang="en-US" sz="2000" dirty="0" smtClean="0">
                <a:solidFill>
                  <a:schemeClr val="tx1">
                    <a:lumMod val="75000"/>
                    <a:lumOff val="25000"/>
                  </a:schemeClr>
                </a:solidFill>
                <a:latin typeface="Roboto Medium" charset="0"/>
                <a:ea typeface="Roboto Medium" charset="0"/>
                <a:cs typeface="Roboto Medium" charset="0"/>
              </a:rPr>
              <a:t>駕駛的駕駛任務。</a:t>
            </a:r>
            <a:endParaRPr lang="zh-TW" altLang="en-US" sz="2000" dirty="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a:solidFill>
                  <a:schemeClr val="tx1">
                    <a:lumMod val="75000"/>
                    <a:lumOff val="25000"/>
                  </a:schemeClr>
                </a:solidFill>
                <a:latin typeface="Roboto Medium" charset="0"/>
                <a:ea typeface="Roboto Medium" charset="0"/>
                <a:cs typeface="Roboto Medium" charset="0"/>
              </a:rPr>
              <a:t>設計人員在選擇所需的界面佈局時應全面</a:t>
            </a:r>
            <a:r>
              <a:rPr lang="zh-TW" altLang="en-US" sz="2000" dirty="0" smtClean="0">
                <a:solidFill>
                  <a:schemeClr val="tx1">
                    <a:lumMod val="75000"/>
                    <a:lumOff val="25000"/>
                  </a:schemeClr>
                </a:solidFill>
                <a:latin typeface="Roboto Medium" charset="0"/>
                <a:ea typeface="Roboto Medium" charset="0"/>
                <a:cs typeface="Roboto Medium" charset="0"/>
              </a:rPr>
              <a:t>考慮使用</a:t>
            </a:r>
            <a:r>
              <a:rPr lang="zh-TW" altLang="en-US" sz="2000" dirty="0">
                <a:solidFill>
                  <a:schemeClr val="tx1">
                    <a:lumMod val="75000"/>
                    <a:lumOff val="25000"/>
                  </a:schemeClr>
                </a:solidFill>
                <a:latin typeface="Roboto Medium" charset="0"/>
                <a:ea typeface="Roboto Medium" charset="0"/>
                <a:cs typeface="Roboto Medium" charset="0"/>
              </a:rPr>
              <a:t>者</a:t>
            </a:r>
            <a:r>
              <a:rPr lang="zh-TW" altLang="en-US" sz="2000" dirty="0" smtClean="0">
                <a:solidFill>
                  <a:schemeClr val="tx1">
                    <a:lumMod val="75000"/>
                    <a:lumOff val="25000"/>
                  </a:schemeClr>
                </a:solidFill>
                <a:latin typeface="Roboto Medium" charset="0"/>
                <a:ea typeface="Roboto Medium" charset="0"/>
                <a:cs typeface="Roboto Medium" charset="0"/>
              </a:rPr>
              <a:t>的</a:t>
            </a:r>
            <a:r>
              <a:rPr lang="zh-TW" altLang="en-US" sz="2000" dirty="0">
                <a:solidFill>
                  <a:schemeClr val="tx1">
                    <a:lumMod val="75000"/>
                    <a:lumOff val="25000"/>
                  </a:schemeClr>
                </a:solidFill>
                <a:latin typeface="Roboto Medium" charset="0"/>
                <a:ea typeface="Roboto Medium" charset="0"/>
                <a:cs typeface="Roboto Medium" charset="0"/>
              </a:rPr>
              <a:t>認知負荷</a:t>
            </a:r>
            <a:r>
              <a:rPr lang="zh-TW" altLang="en-US" sz="2000" dirty="0" smtClean="0">
                <a:solidFill>
                  <a:schemeClr val="tx1">
                    <a:lumMod val="75000"/>
                    <a:lumOff val="25000"/>
                  </a:schemeClr>
                </a:solidFill>
                <a:latin typeface="Roboto Medium" charset="0"/>
                <a:ea typeface="Roboto Medium" charset="0"/>
                <a:cs typeface="Roboto Medium" charset="0"/>
              </a:rPr>
              <a:t>，以維持最佳</a:t>
            </a:r>
            <a:r>
              <a:rPr lang="zh-TW" altLang="en-US" sz="2000" dirty="0">
                <a:solidFill>
                  <a:schemeClr val="tx1">
                    <a:lumMod val="75000"/>
                    <a:lumOff val="25000"/>
                  </a:schemeClr>
                </a:solidFill>
                <a:latin typeface="Roboto Medium" charset="0"/>
                <a:ea typeface="Roboto Medium" charset="0"/>
                <a:cs typeface="Roboto Medium" charset="0"/>
              </a:rPr>
              <a:t>完成性能和駕駛安全性。</a:t>
            </a:r>
            <a:endParaRPr lang="zh-TW" altLang="en-US"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2417650"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Conclusions</a:t>
            </a:r>
            <a:endParaRPr lang="zh-TW" altLang="en-US" sz="3200" dirty="0">
              <a:solidFill>
                <a:srgbClr val="FF9F1B"/>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298197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06540"/>
            <a:ext cx="10563726" cy="4524315"/>
          </a:xfrm>
          <a:prstGeom prst="rect">
            <a:avLst/>
          </a:prstGeom>
        </p:spPr>
        <p:txBody>
          <a:bodyPr wrap="square">
            <a:spAutoFit/>
          </a:bodyPr>
          <a:lstStyle/>
          <a:p>
            <a:r>
              <a:rPr lang="zh-TW" altLang="en-US" sz="2400" dirty="0" smtClean="0">
                <a:solidFill>
                  <a:schemeClr val="tx1">
                    <a:lumMod val="75000"/>
                    <a:lumOff val="25000"/>
                  </a:schemeClr>
                </a:solidFill>
                <a:latin typeface="Roboto Medium" charset="0"/>
                <a:ea typeface="Roboto Medium" charset="0"/>
                <a:cs typeface="Roboto Medium" charset="0"/>
              </a:rPr>
              <a:t>行駛時</a:t>
            </a:r>
            <a:r>
              <a:rPr lang="zh-TW" altLang="en-US" sz="2400" dirty="0">
                <a:solidFill>
                  <a:schemeClr val="tx1">
                    <a:lumMod val="75000"/>
                    <a:lumOff val="25000"/>
                  </a:schemeClr>
                </a:solidFill>
                <a:latin typeface="Roboto Medium" charset="0"/>
                <a:ea typeface="Roboto Medium" charset="0"/>
                <a:cs typeface="Roboto Medium" charset="0"/>
              </a:rPr>
              <a:t>，駕駛員的視覺，認知和</a:t>
            </a:r>
            <a:r>
              <a:rPr lang="zh-TW" altLang="en-US" sz="2400" dirty="0" smtClean="0">
                <a:solidFill>
                  <a:schemeClr val="tx1">
                    <a:lumMod val="75000"/>
                    <a:lumOff val="25000"/>
                  </a:schemeClr>
                </a:solidFill>
                <a:latin typeface="Roboto Medium" charset="0"/>
                <a:ea typeface="Roboto Medium" charset="0"/>
                <a:cs typeface="Roboto Medium" charset="0"/>
              </a:rPr>
              <a:t>動作都會佔用視覺</a:t>
            </a:r>
            <a:r>
              <a:rPr lang="zh-TW" altLang="en-US" sz="2400" dirty="0">
                <a:solidFill>
                  <a:schemeClr val="tx1">
                    <a:lumMod val="75000"/>
                    <a:lumOff val="25000"/>
                  </a:schemeClr>
                </a:solidFill>
                <a:latin typeface="Roboto Medium" charset="0"/>
                <a:ea typeface="Roboto Medium" charset="0"/>
                <a:cs typeface="Roboto Medium" charset="0"/>
              </a:rPr>
              <a:t>和認知任務</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a:solidFill>
                  <a:schemeClr val="tx1">
                    <a:lumMod val="75000"/>
                    <a:lumOff val="25000"/>
                  </a:schemeClr>
                </a:solidFill>
                <a:latin typeface="Roboto Medium" charset="0"/>
                <a:ea typeface="Roboto Medium" charset="0"/>
                <a:cs typeface="Roboto Medium" charset="0"/>
              </a:rPr>
              <a:t>駕駛員使用</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a:solidFill>
                  <a:schemeClr val="tx1">
                    <a:lumMod val="75000"/>
                    <a:lumOff val="25000"/>
                  </a:schemeClr>
                </a:solidFill>
                <a:latin typeface="Roboto Medium" charset="0"/>
                <a:ea typeface="Roboto Medium" charset="0"/>
                <a:cs typeface="Roboto Medium" charset="0"/>
              </a:rPr>
              <a:t>時，與主要駕駛任務競爭視覺</a:t>
            </a:r>
            <a:r>
              <a:rPr lang="zh-TW" altLang="en-US" sz="2400" dirty="0" smtClean="0">
                <a:solidFill>
                  <a:schemeClr val="tx1">
                    <a:lumMod val="75000"/>
                    <a:lumOff val="25000"/>
                  </a:schemeClr>
                </a:solidFill>
                <a:latin typeface="Roboto Medium" charset="0"/>
                <a:ea typeface="Roboto Medium" charset="0"/>
                <a:cs typeface="Roboto Medium" charset="0"/>
              </a:rPr>
              <a:t>資源</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從而</a:t>
            </a:r>
            <a:r>
              <a:rPr lang="zh-TW" altLang="en-US" sz="2400" dirty="0">
                <a:solidFill>
                  <a:schemeClr val="tx1">
                    <a:lumMod val="75000"/>
                    <a:lumOff val="25000"/>
                  </a:schemeClr>
                </a:solidFill>
                <a:latin typeface="Roboto Medium" charset="0"/>
                <a:ea typeface="Roboto Medium" charset="0"/>
                <a:cs typeface="Roboto Medium" charset="0"/>
              </a:rPr>
              <a:t>嚴重降低駕駛性能和安全</a:t>
            </a:r>
            <a:r>
              <a:rPr lang="zh-TW" altLang="en-US" sz="2400" dirty="0" smtClean="0">
                <a:solidFill>
                  <a:schemeClr val="tx1">
                    <a:lumMod val="75000"/>
                    <a:lumOff val="25000"/>
                  </a:schemeClr>
                </a:solidFill>
                <a:latin typeface="Roboto Medium" charset="0"/>
                <a:ea typeface="Roboto Medium" charset="0"/>
                <a:cs typeface="Roboto Medium" charset="0"/>
              </a:rPr>
              <a:t>性，增加</a:t>
            </a:r>
            <a:r>
              <a:rPr lang="zh-TW" altLang="en-US" sz="2400" dirty="0">
                <a:solidFill>
                  <a:schemeClr val="tx1">
                    <a:lumMod val="75000"/>
                    <a:lumOff val="25000"/>
                  </a:schemeClr>
                </a:solidFill>
                <a:latin typeface="Roboto Medium" charset="0"/>
                <a:ea typeface="Roboto Medium" charset="0"/>
                <a:cs typeface="Roboto Medium" charset="0"/>
              </a:rPr>
              <a:t>了駕駛</a:t>
            </a:r>
            <a:r>
              <a:rPr lang="zh-TW" altLang="en-US" sz="2400" dirty="0" smtClean="0">
                <a:solidFill>
                  <a:schemeClr val="tx1">
                    <a:lumMod val="75000"/>
                    <a:lumOff val="25000"/>
                  </a:schemeClr>
                </a:solidFill>
                <a:latin typeface="Roboto Medium" charset="0"/>
                <a:ea typeface="Roboto Medium" charset="0"/>
                <a:cs typeface="Roboto Medium" charset="0"/>
              </a:rPr>
              <a:t>風險。</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a:solidFill>
                <a:schemeClr val="tx1">
                  <a:lumMod val="75000"/>
                  <a:lumOff val="25000"/>
                </a:schemeClr>
              </a:solidFill>
              <a:latin typeface="Roboto Medium" charset="0"/>
              <a:ea typeface="Roboto Medium" charset="0"/>
              <a:cs typeface="Roboto Medium" charset="0"/>
            </a:endParaRPr>
          </a:p>
          <a:p>
            <a:pPr lvl="1"/>
            <a:r>
              <a:rPr lang="zh-TW" altLang="en-US" sz="2400" dirty="0" smtClean="0">
                <a:solidFill>
                  <a:schemeClr val="tx1">
                    <a:lumMod val="75000"/>
                    <a:lumOff val="25000"/>
                  </a:schemeClr>
                </a:solidFill>
                <a:latin typeface="Roboto Medium" charset="0"/>
                <a:ea typeface="Roboto Medium" charset="0"/>
                <a:cs typeface="Roboto Medium" charset="0"/>
              </a:rPr>
              <a:t>為了</a:t>
            </a:r>
            <a:r>
              <a:rPr lang="zh-TW" altLang="en-US" sz="2400" dirty="0">
                <a:solidFill>
                  <a:schemeClr val="tx1">
                    <a:lumMod val="75000"/>
                    <a:lumOff val="25000"/>
                  </a:schemeClr>
                </a:solidFill>
                <a:latin typeface="Roboto Medium" charset="0"/>
                <a:ea typeface="Roboto Medium" charset="0"/>
                <a:cs typeface="Roboto Medium" charset="0"/>
              </a:rPr>
              <a:t>避免在次要任務上花費太多時間</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pPr lvl="1"/>
            <a:r>
              <a:rPr lang="zh-TW" altLang="en-US" sz="2400" dirty="0" smtClean="0">
                <a:solidFill>
                  <a:schemeClr val="tx1">
                    <a:lumMod val="75000"/>
                    <a:lumOff val="25000"/>
                  </a:schemeClr>
                </a:solidFill>
                <a:latin typeface="Roboto Medium" charset="0"/>
                <a:ea typeface="Roboto Medium" charset="0"/>
                <a:cs typeface="Roboto Medium" charset="0"/>
              </a:rPr>
              <a:t>美國</a:t>
            </a:r>
            <a:r>
              <a:rPr lang="zh-TW" altLang="en-US" sz="2400" dirty="0">
                <a:solidFill>
                  <a:schemeClr val="tx1">
                    <a:lumMod val="75000"/>
                    <a:lumOff val="25000"/>
                  </a:schemeClr>
                </a:solidFill>
                <a:latin typeface="Roboto Medium" charset="0"/>
                <a:ea typeface="Roboto Medium" charset="0"/>
                <a:cs typeface="Roboto Medium" charset="0"/>
              </a:rPr>
              <a:t>汽車工程師協會（</a:t>
            </a:r>
            <a:r>
              <a:rPr lang="en-US" altLang="zh-TW" sz="2400" dirty="0">
                <a:solidFill>
                  <a:schemeClr val="tx1">
                    <a:lumMod val="75000"/>
                    <a:lumOff val="25000"/>
                  </a:schemeClr>
                </a:solidFill>
                <a:latin typeface="Roboto Medium" charset="0"/>
                <a:ea typeface="Roboto Medium" charset="0"/>
                <a:cs typeface="Roboto Medium" charset="0"/>
              </a:rPr>
              <a:t>SAE</a:t>
            </a:r>
            <a:r>
              <a:rPr lang="zh-TW" altLang="en-US" sz="2400" dirty="0">
                <a:solidFill>
                  <a:schemeClr val="tx1">
                    <a:lumMod val="75000"/>
                    <a:lumOff val="25000"/>
                  </a:schemeClr>
                </a:solidFill>
                <a:latin typeface="Roboto Medium" charset="0"/>
                <a:ea typeface="Roboto Medium" charset="0"/>
                <a:cs typeface="Roboto Medium" charset="0"/>
              </a:rPr>
              <a:t>）設定了“</a:t>
            </a:r>
            <a:r>
              <a:rPr lang="en-US" altLang="zh-TW" sz="2400" dirty="0">
                <a:solidFill>
                  <a:schemeClr val="tx1">
                    <a:lumMod val="75000"/>
                    <a:lumOff val="25000"/>
                  </a:schemeClr>
                </a:solidFill>
                <a:latin typeface="Roboto Medium" charset="0"/>
                <a:ea typeface="Roboto Medium" charset="0"/>
                <a:cs typeface="Roboto Medium" charset="0"/>
              </a:rPr>
              <a:t>SAE 15” </a:t>
            </a:r>
            <a:r>
              <a:rPr lang="zh-TW" altLang="en-US" sz="2400" dirty="0">
                <a:solidFill>
                  <a:schemeClr val="tx1">
                    <a:lumMod val="75000"/>
                    <a:lumOff val="25000"/>
                  </a:schemeClr>
                </a:solidFill>
                <a:latin typeface="Roboto Medium" charset="0"/>
                <a:ea typeface="Roboto Medium" charset="0"/>
                <a:cs typeface="Roboto Medium" charset="0"/>
              </a:rPr>
              <a:t>規則“： </a:t>
            </a:r>
            <a:endParaRPr lang="en-US" altLang="zh-TW" sz="2400" dirty="0" smtClean="0">
              <a:solidFill>
                <a:schemeClr val="tx1">
                  <a:lumMod val="75000"/>
                  <a:lumOff val="25000"/>
                </a:schemeClr>
              </a:solidFill>
              <a:latin typeface="Roboto Medium" charset="0"/>
              <a:ea typeface="Roboto Medium" charset="0"/>
              <a:cs typeface="Roboto Medium" charset="0"/>
            </a:endParaRPr>
          </a:p>
          <a:p>
            <a:pPr lvl="1"/>
            <a:r>
              <a:rPr lang="zh-TW" altLang="en-US" sz="2400" dirty="0" smtClean="0">
                <a:solidFill>
                  <a:schemeClr val="tx1">
                    <a:lumMod val="75000"/>
                    <a:lumOff val="25000"/>
                  </a:schemeClr>
                </a:solidFill>
                <a:latin typeface="Roboto Medium" charset="0"/>
                <a:ea typeface="Roboto Medium" charset="0"/>
                <a:cs typeface="Roboto Medium" charset="0"/>
              </a:rPr>
              <a:t>會</a:t>
            </a:r>
            <a:r>
              <a:rPr lang="zh-TW" altLang="en-US" sz="2400" dirty="0">
                <a:solidFill>
                  <a:schemeClr val="tx1">
                    <a:lumMod val="75000"/>
                    <a:lumOff val="25000"/>
                  </a:schemeClr>
                </a:solidFill>
                <a:latin typeface="Roboto Medium" charset="0"/>
                <a:ea typeface="Roboto Medium" charset="0"/>
                <a:cs typeface="Roboto Medium" charset="0"/>
              </a:rPr>
              <a:t>使駕駛員分散注意力超過</a:t>
            </a:r>
            <a:r>
              <a:rPr lang="en-US" altLang="zh-TW" sz="2400" dirty="0">
                <a:solidFill>
                  <a:schemeClr val="tx1">
                    <a:lumMod val="75000"/>
                    <a:lumOff val="25000"/>
                  </a:schemeClr>
                </a:solidFill>
                <a:latin typeface="Roboto Medium" charset="0"/>
                <a:ea typeface="Roboto Medium" charset="0"/>
                <a:cs typeface="Roboto Medium" charset="0"/>
              </a:rPr>
              <a:t>15 </a:t>
            </a:r>
            <a:r>
              <a:rPr lang="zh-TW" altLang="en-US" sz="2400" dirty="0">
                <a:solidFill>
                  <a:schemeClr val="tx1">
                    <a:lumMod val="75000"/>
                    <a:lumOff val="25000"/>
                  </a:schemeClr>
                </a:solidFill>
                <a:latin typeface="Roboto Medium" charset="0"/>
                <a:ea typeface="Roboto Medium" charset="0"/>
                <a:cs typeface="Roboto Medium" charset="0"/>
              </a:rPr>
              <a:t>秒的次要任務是不安全</a:t>
            </a:r>
            <a:r>
              <a:rPr lang="zh-TW" altLang="en-US" sz="2400" dirty="0" smtClean="0">
                <a:solidFill>
                  <a:schemeClr val="tx1">
                    <a:lumMod val="75000"/>
                    <a:lumOff val="25000"/>
                  </a:schemeClr>
                </a:solidFill>
                <a:latin typeface="Roboto Medium" charset="0"/>
                <a:ea typeface="Roboto Medium" charset="0"/>
                <a:cs typeface="Roboto Medium" charset="0"/>
              </a:rPr>
              <a:t>的。</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由於螢幕的</a:t>
            </a:r>
            <a:r>
              <a:rPr lang="zh-TW" altLang="en-US" sz="2400" dirty="0" smtClean="0">
                <a:solidFill>
                  <a:schemeClr val="tx1">
                    <a:lumMod val="75000"/>
                    <a:lumOff val="25000"/>
                  </a:schemeClr>
                </a:solidFill>
                <a:latin typeface="Roboto Medium" charset="0"/>
                <a:ea typeface="Roboto Medium" charset="0"/>
                <a:cs typeface="Roboto Medium" charset="0"/>
              </a:rPr>
              <a:t>尺寸限制，影響信息顯示，駕駛有時需要點選</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a:solidFill>
                  <a:schemeClr val="tx1">
                    <a:lumMod val="75000"/>
                    <a:lumOff val="25000"/>
                  </a:schemeClr>
                </a:solidFill>
                <a:latin typeface="Roboto Medium" charset="0"/>
                <a:ea typeface="Roboto Medium" charset="0"/>
                <a:cs typeface="Roboto Medium" charset="0"/>
              </a:rPr>
              <a:t>次級選單頁面</a:t>
            </a:r>
            <a:r>
              <a:rPr lang="zh-TW" altLang="en-US" sz="2400" dirty="0" smtClean="0">
                <a:solidFill>
                  <a:schemeClr val="tx1">
                    <a:lumMod val="75000"/>
                    <a:lumOff val="25000"/>
                  </a:schemeClr>
                </a:solidFill>
                <a:latin typeface="Roboto Medium" charset="0"/>
                <a:ea typeface="Roboto Medium" charset="0"/>
                <a:cs typeface="Roboto Medium" charset="0"/>
              </a:rPr>
              <a:t>，駕駛將會承受額外的認知負荷。</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因此，研究不同界面顯示設計和用戶瀏覽界面模式，以獲得最佳設計。</a:t>
            </a:r>
            <a:endParaRPr lang="zh-TW" altLang="en-US" sz="24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2576346"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Related work</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1984183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382567"/>
            <a:ext cx="10563726" cy="4524315"/>
          </a:xfrm>
          <a:prstGeom prst="rect">
            <a:avLst/>
          </a:prstGeom>
        </p:spPr>
        <p:txBody>
          <a:bodyPr wrap="square">
            <a:spAutoFit/>
          </a:bodyPr>
          <a:lstStyle/>
          <a:p>
            <a:r>
              <a:rPr lang="zh-TW" altLang="en-US" sz="2400" dirty="0" smtClean="0">
                <a:solidFill>
                  <a:schemeClr val="tx1">
                    <a:lumMod val="75000"/>
                    <a:lumOff val="25000"/>
                  </a:schemeClr>
                </a:solidFill>
                <a:latin typeface="Roboto Medium" charset="0"/>
                <a:ea typeface="Roboto Medium" charset="0"/>
                <a:cs typeface="Roboto Medium" charset="0"/>
              </a:rPr>
              <a:t>目前</a:t>
            </a:r>
            <a:r>
              <a:rPr lang="zh-TW" altLang="en-US" sz="2400" dirty="0">
                <a:solidFill>
                  <a:schemeClr val="tx1">
                    <a:lumMod val="75000"/>
                    <a:lumOff val="25000"/>
                  </a:schemeClr>
                </a:solidFill>
                <a:latin typeface="Roboto Medium" charset="0"/>
                <a:ea typeface="Roboto Medium" charset="0"/>
                <a:cs typeface="Roboto Medium" charset="0"/>
              </a:rPr>
              <a:t>市場</a:t>
            </a:r>
            <a:r>
              <a:rPr lang="zh-TW" altLang="en-US" sz="2400" dirty="0" smtClean="0">
                <a:solidFill>
                  <a:schemeClr val="tx1">
                    <a:lumMod val="75000"/>
                    <a:lumOff val="25000"/>
                  </a:schemeClr>
                </a:solidFill>
                <a:latin typeface="Roboto Medium" charset="0"/>
                <a:ea typeface="Roboto Medium" charset="0"/>
                <a:cs typeface="Roboto Medium" charset="0"/>
              </a:rPr>
              <a:t>上</a:t>
            </a:r>
            <a:r>
              <a:rPr lang="zh-TW" altLang="en-US" sz="2400" dirty="0">
                <a:solidFill>
                  <a:schemeClr val="tx1">
                    <a:lumMod val="75000"/>
                    <a:lumOff val="25000"/>
                  </a:schemeClr>
                </a:solidFill>
                <a:latin typeface="Roboto Medium" charset="0"/>
                <a:ea typeface="Roboto Medium" charset="0"/>
                <a:cs typeface="Roboto Medium" charset="0"/>
              </a:rPr>
              <a:t>有</a:t>
            </a:r>
            <a:r>
              <a:rPr lang="zh-TW" altLang="en-US" sz="2400" dirty="0" smtClean="0">
                <a:solidFill>
                  <a:schemeClr val="tx1">
                    <a:lumMod val="75000"/>
                    <a:lumOff val="25000"/>
                  </a:schemeClr>
                </a:solidFill>
                <a:latin typeface="Roboto Medium" charset="0"/>
                <a:ea typeface="Roboto Medium" charset="0"/>
                <a:cs typeface="Roboto Medium" charset="0"/>
              </a:rPr>
              <a:t>常用</a:t>
            </a:r>
            <a:r>
              <a:rPr lang="zh-TW" altLang="en-US" sz="2400" dirty="0">
                <a:solidFill>
                  <a:schemeClr val="tx1">
                    <a:lumMod val="75000"/>
                    <a:lumOff val="25000"/>
                  </a:schemeClr>
                </a:solidFill>
                <a:latin typeface="Roboto Medium" charset="0"/>
                <a:ea typeface="Roboto Medium" charset="0"/>
                <a:cs typeface="Roboto Medium" charset="0"/>
              </a:rPr>
              <a:t>的兩種</a:t>
            </a:r>
            <a:r>
              <a:rPr lang="en-US" altLang="zh-TW" sz="2400" dirty="0" smtClean="0">
                <a:solidFill>
                  <a:schemeClr val="tx1">
                    <a:lumMod val="75000"/>
                    <a:lumOff val="25000"/>
                  </a:schemeClr>
                </a:solidFill>
                <a:latin typeface="Roboto Medium" charset="0"/>
                <a:ea typeface="Roboto Medium" charset="0"/>
                <a:cs typeface="Roboto Medium" charset="0"/>
              </a:rPr>
              <a:t>IVIS</a:t>
            </a:r>
            <a:r>
              <a:rPr lang="zh-TW" altLang="en-US" sz="2400" dirty="0" smtClean="0">
                <a:solidFill>
                  <a:schemeClr val="tx1">
                    <a:lumMod val="75000"/>
                    <a:lumOff val="25000"/>
                  </a:schemeClr>
                </a:solidFill>
                <a:latin typeface="Roboto Medium" charset="0"/>
                <a:ea typeface="Roboto Medium" charset="0"/>
                <a:cs typeface="Roboto Medium" charset="0"/>
              </a:rPr>
              <a:t>：棋盤</a:t>
            </a:r>
            <a:r>
              <a:rPr lang="zh-TW" altLang="en-US" sz="2400" dirty="0">
                <a:solidFill>
                  <a:schemeClr val="tx1">
                    <a:lumMod val="75000"/>
                    <a:lumOff val="25000"/>
                  </a:schemeClr>
                </a:solidFill>
                <a:latin typeface="Roboto Medium" charset="0"/>
                <a:ea typeface="Roboto Medium" charset="0"/>
                <a:cs typeface="Roboto Medium" charset="0"/>
              </a:rPr>
              <a:t>佈局和分層</a:t>
            </a:r>
            <a:r>
              <a:rPr lang="zh-TW" altLang="en-US" sz="2400" dirty="0" smtClean="0">
                <a:solidFill>
                  <a:schemeClr val="tx1">
                    <a:lumMod val="75000"/>
                    <a:lumOff val="25000"/>
                  </a:schemeClr>
                </a:solidFill>
                <a:latin typeface="Roboto Medium" charset="0"/>
                <a:ea typeface="Roboto Medium" charset="0"/>
                <a:cs typeface="Roboto Medium" charset="0"/>
              </a:rPr>
              <a:t>佈局</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對</a:t>
            </a:r>
            <a:r>
              <a:rPr lang="zh-TW" altLang="en-US" sz="2400" dirty="0">
                <a:solidFill>
                  <a:schemeClr val="tx1">
                    <a:lumMod val="75000"/>
                    <a:lumOff val="25000"/>
                  </a:schemeClr>
                </a:solidFill>
                <a:latin typeface="Roboto Medium" charset="0"/>
                <a:ea typeface="Roboto Medium" charset="0"/>
                <a:cs typeface="Roboto Medium" charset="0"/>
              </a:rPr>
              <a:t>可用性和駕駛安全性的影響各不</a:t>
            </a:r>
            <a:r>
              <a:rPr lang="zh-TW" altLang="en-US" sz="2400" dirty="0" smtClean="0">
                <a:solidFill>
                  <a:schemeClr val="tx1">
                    <a:lumMod val="75000"/>
                    <a:lumOff val="25000"/>
                  </a:schemeClr>
                </a:solidFill>
                <a:latin typeface="Roboto Medium" charset="0"/>
                <a:ea typeface="Roboto Medium" charset="0"/>
                <a:cs typeface="Roboto Medium" charset="0"/>
              </a:rPr>
              <a:t>相同</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這</a:t>
            </a:r>
            <a:r>
              <a:rPr lang="zh-TW" altLang="en-US" sz="2400" dirty="0">
                <a:solidFill>
                  <a:schemeClr val="tx1">
                    <a:lumMod val="75000"/>
                    <a:lumOff val="25000"/>
                  </a:schemeClr>
                </a:solidFill>
                <a:latin typeface="Roboto Medium" charset="0"/>
                <a:ea typeface="Roboto Medium" charset="0"/>
                <a:cs typeface="Roboto Medium" charset="0"/>
              </a:rPr>
              <a:t>項</a:t>
            </a:r>
            <a:r>
              <a:rPr lang="zh-TW" altLang="en-US" sz="2400" dirty="0" smtClean="0">
                <a:solidFill>
                  <a:schemeClr val="tx1">
                    <a:lumMod val="75000"/>
                    <a:lumOff val="25000"/>
                  </a:schemeClr>
                </a:solidFill>
                <a:latin typeface="Roboto Medium" charset="0"/>
                <a:ea typeface="Roboto Medium" charset="0"/>
                <a:cs typeface="Roboto Medium" charset="0"/>
              </a:rPr>
              <a:t>研究是</a:t>
            </a:r>
            <a:r>
              <a:rPr lang="zh-TW" altLang="en-US" sz="2400" dirty="0">
                <a:solidFill>
                  <a:schemeClr val="tx1">
                    <a:lumMod val="75000"/>
                    <a:lumOff val="25000"/>
                  </a:schemeClr>
                </a:solidFill>
                <a:latin typeface="Roboto Medium" charset="0"/>
                <a:ea typeface="Roboto Medium" charset="0"/>
                <a:cs typeface="Roboto Medium" charset="0"/>
              </a:rPr>
              <a:t>在</a:t>
            </a:r>
            <a:r>
              <a:rPr lang="zh-TW" altLang="en-US" sz="2400" b="1" dirty="0">
                <a:solidFill>
                  <a:schemeClr val="tx1">
                    <a:lumMod val="75000"/>
                    <a:lumOff val="25000"/>
                  </a:schemeClr>
                </a:solidFill>
                <a:latin typeface="Roboto Medium" charset="0"/>
                <a:ea typeface="Roboto Medium" charset="0"/>
                <a:cs typeface="Roboto Medium" charset="0"/>
              </a:rPr>
              <a:t>現實世界的駕駛場景</a:t>
            </a:r>
            <a:r>
              <a:rPr lang="zh-TW" altLang="en-US" sz="2400" dirty="0">
                <a:solidFill>
                  <a:schemeClr val="tx1">
                    <a:lumMod val="75000"/>
                    <a:lumOff val="25000"/>
                  </a:schemeClr>
                </a:solidFill>
                <a:latin typeface="Roboto Medium" charset="0"/>
                <a:ea typeface="Roboto Medium" charset="0"/>
                <a:cs typeface="Roboto Medium" charset="0"/>
              </a:rPr>
              <a:t>中進行</a:t>
            </a:r>
            <a:r>
              <a:rPr lang="zh-TW" altLang="en-US" sz="2400" dirty="0" smtClean="0">
                <a:solidFill>
                  <a:schemeClr val="tx1">
                    <a:lumMod val="75000"/>
                    <a:lumOff val="25000"/>
                  </a:schemeClr>
                </a:solidFill>
                <a:latin typeface="Roboto Medium" charset="0"/>
                <a:ea typeface="Roboto Medium" charset="0"/>
                <a:cs typeface="Roboto Medium" charset="0"/>
              </a:rPr>
              <a:t>的</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雖然</a:t>
            </a:r>
            <a:r>
              <a:rPr lang="zh-TW" altLang="en-US" sz="2400" dirty="0">
                <a:solidFill>
                  <a:schemeClr val="tx1">
                    <a:lumMod val="75000"/>
                    <a:lumOff val="25000"/>
                  </a:schemeClr>
                </a:solidFill>
                <a:latin typeface="Roboto Medium" charset="0"/>
                <a:ea typeface="Roboto Medium" charset="0"/>
                <a:cs typeface="Roboto Medium" charset="0"/>
              </a:rPr>
              <a:t>界面是模擬，但它們的功能，尺寸和</a:t>
            </a:r>
            <a:r>
              <a:rPr lang="zh-TW" altLang="en-US" sz="2400" dirty="0" smtClean="0">
                <a:solidFill>
                  <a:schemeClr val="tx1">
                    <a:lumMod val="75000"/>
                    <a:lumOff val="25000"/>
                  </a:schemeClr>
                </a:solidFill>
                <a:latin typeface="Roboto Medium" charset="0"/>
                <a:ea typeface="Roboto Medium" charset="0"/>
                <a:cs typeface="Roboto Medium" charset="0"/>
              </a:rPr>
              <a:t>佈局採用實際的</a:t>
            </a:r>
            <a:r>
              <a:rPr lang="en-US" altLang="zh-TW" sz="2400" dirty="0" smtClean="0">
                <a:solidFill>
                  <a:schemeClr val="tx1">
                    <a:lumMod val="75000"/>
                    <a:lumOff val="25000"/>
                  </a:schemeClr>
                </a:solidFill>
                <a:latin typeface="Roboto Medium" charset="0"/>
                <a:ea typeface="Roboto Medium" charset="0"/>
                <a:cs typeface="Roboto Medium" charset="0"/>
              </a:rPr>
              <a:t>IVIS</a:t>
            </a: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在</a:t>
            </a:r>
            <a:r>
              <a:rPr lang="zh-TW" altLang="en-US" sz="2400" dirty="0">
                <a:solidFill>
                  <a:schemeClr val="tx1">
                    <a:lumMod val="75000"/>
                    <a:lumOff val="25000"/>
                  </a:schemeClr>
                </a:solidFill>
                <a:latin typeface="Roboto Medium" charset="0"/>
                <a:ea typeface="Roboto Medium" charset="0"/>
                <a:cs typeface="Roboto Medium" charset="0"/>
              </a:rPr>
              <a:t>操作</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a:solidFill>
                  <a:schemeClr val="tx1">
                    <a:lumMod val="75000"/>
                    <a:lumOff val="25000"/>
                  </a:schemeClr>
                </a:solidFill>
                <a:latin typeface="Roboto Medium" charset="0"/>
                <a:ea typeface="Roboto Medium" charset="0"/>
                <a:cs typeface="Roboto Medium" charset="0"/>
              </a:rPr>
              <a:t>時，駕駛員會</a:t>
            </a:r>
            <a:r>
              <a:rPr lang="zh-TW" altLang="en-US" sz="2400" dirty="0" smtClean="0">
                <a:solidFill>
                  <a:schemeClr val="tx1">
                    <a:lumMod val="75000"/>
                    <a:lumOff val="25000"/>
                  </a:schemeClr>
                </a:solidFill>
                <a:latin typeface="Roboto Medium" charset="0"/>
                <a:ea typeface="Roboto Medium" charset="0"/>
                <a:cs typeface="Roboto Medium" charset="0"/>
              </a:rPr>
              <a:t>注意對向來車、道路轉彎、行人等真實</a:t>
            </a:r>
            <a:r>
              <a:rPr lang="zh-TW" altLang="en-US" sz="2400" dirty="0">
                <a:solidFill>
                  <a:schemeClr val="tx1">
                    <a:lumMod val="75000"/>
                    <a:lumOff val="25000"/>
                  </a:schemeClr>
                </a:solidFill>
                <a:latin typeface="Roboto Medium" charset="0"/>
                <a:ea typeface="Roboto Medium" charset="0"/>
                <a:cs typeface="Roboto Medium" charset="0"/>
              </a:rPr>
              <a:t>物體</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並</a:t>
            </a:r>
            <a:r>
              <a:rPr lang="zh-TW" altLang="en-US" sz="2400" dirty="0" smtClean="0">
                <a:solidFill>
                  <a:schemeClr val="tx1">
                    <a:lumMod val="75000"/>
                    <a:lumOff val="25000"/>
                  </a:schemeClr>
                </a:solidFill>
                <a:latin typeface="Roboto Medium" charset="0"/>
                <a:ea typeface="Roboto Medium" charset="0"/>
                <a:cs typeface="Roboto Medium" charset="0"/>
              </a:rPr>
              <a:t>經</a:t>
            </a:r>
            <a:r>
              <a:rPr lang="zh-TW" altLang="en-US" sz="2400" dirty="0">
                <a:solidFill>
                  <a:schemeClr val="tx1">
                    <a:lumMod val="75000"/>
                    <a:lumOff val="25000"/>
                  </a:schemeClr>
                </a:solidFill>
                <a:latin typeface="Roboto Medium" charset="0"/>
                <a:ea typeface="Roboto Medium" charset="0"/>
                <a:cs typeface="Roboto Medium" charset="0"/>
              </a:rPr>
              <a:t>歷</a:t>
            </a:r>
            <a:r>
              <a:rPr lang="zh-TW" altLang="en-US" sz="2400" dirty="0" smtClean="0">
                <a:solidFill>
                  <a:schemeClr val="tx1">
                    <a:lumMod val="75000"/>
                    <a:lumOff val="25000"/>
                  </a:schemeClr>
                </a:solidFill>
                <a:latin typeface="Roboto Medium" charset="0"/>
                <a:ea typeface="Roboto Medium" charset="0"/>
                <a:cs typeface="Roboto Medium" charset="0"/>
              </a:rPr>
              <a:t>汽車</a:t>
            </a:r>
            <a:r>
              <a:rPr lang="zh-TW" altLang="en-US" sz="2400" dirty="0" smtClean="0">
                <a:solidFill>
                  <a:schemeClr val="tx1">
                    <a:lumMod val="75000"/>
                    <a:lumOff val="25000"/>
                  </a:schemeClr>
                </a:solidFill>
                <a:latin typeface="Roboto Medium" charset="0"/>
                <a:ea typeface="Roboto Medium" charset="0"/>
                <a:cs typeface="Roboto Medium" charset="0"/>
              </a:rPr>
              <a:t>經過、停止</a:t>
            </a:r>
            <a:r>
              <a:rPr lang="zh-TW" altLang="en-US" sz="2400" dirty="0">
                <a:solidFill>
                  <a:schemeClr val="tx1">
                    <a:lumMod val="75000"/>
                    <a:lumOff val="25000"/>
                  </a:schemeClr>
                </a:solidFill>
                <a:latin typeface="Roboto Medium" charset="0"/>
                <a:ea typeface="Roboto Medium" charset="0"/>
                <a:cs typeface="Roboto Medium" charset="0"/>
              </a:rPr>
              <a:t>和避免碰撞的</a:t>
            </a:r>
            <a:r>
              <a:rPr lang="zh-TW" altLang="en-US" sz="2400" dirty="0" smtClean="0">
                <a:solidFill>
                  <a:schemeClr val="tx1">
                    <a:lumMod val="75000"/>
                    <a:lumOff val="25000"/>
                  </a:schemeClr>
                </a:solidFill>
                <a:latin typeface="Roboto Medium" charset="0"/>
                <a:ea typeface="Roboto Medium" charset="0"/>
                <a:cs typeface="Roboto Medium" charset="0"/>
              </a:rPr>
              <a:t>真實情</a:t>
            </a:r>
            <a:r>
              <a:rPr lang="zh-TW" altLang="en-US" sz="2400" dirty="0">
                <a:solidFill>
                  <a:schemeClr val="tx1">
                    <a:lumMod val="75000"/>
                    <a:lumOff val="25000"/>
                  </a:schemeClr>
                </a:solidFill>
                <a:latin typeface="Roboto Medium" charset="0"/>
                <a:ea typeface="Roboto Medium" charset="0"/>
                <a:cs typeface="Roboto Medium" charset="0"/>
              </a:rPr>
              <a:t>境</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與</a:t>
            </a:r>
            <a:r>
              <a:rPr lang="zh-TW" altLang="en-US" sz="2400" dirty="0">
                <a:solidFill>
                  <a:schemeClr val="tx1">
                    <a:lumMod val="75000"/>
                    <a:lumOff val="25000"/>
                  </a:schemeClr>
                </a:solidFill>
                <a:latin typeface="Roboto Medium" charset="0"/>
                <a:ea typeface="Roboto Medium" charset="0"/>
                <a:cs typeface="Roboto Medium" charset="0"/>
              </a:rPr>
              <a:t>模擬不同</a:t>
            </a:r>
            <a:r>
              <a:rPr lang="zh-TW" altLang="en-US" sz="2400" dirty="0" smtClean="0">
                <a:solidFill>
                  <a:schemeClr val="tx1">
                    <a:lumMod val="75000"/>
                    <a:lumOff val="25000"/>
                  </a:schemeClr>
                </a:solidFill>
                <a:latin typeface="Roboto Medium" charset="0"/>
                <a:ea typeface="Roboto Medium" charset="0"/>
                <a:cs typeface="Roboto Medium" charset="0"/>
              </a:rPr>
              <a:t>，司機</a:t>
            </a:r>
            <a:r>
              <a:rPr lang="zh-TW" altLang="en-US" sz="2400" dirty="0">
                <a:solidFill>
                  <a:schemeClr val="tx1">
                    <a:lumMod val="75000"/>
                    <a:lumOff val="25000"/>
                  </a:schemeClr>
                </a:solidFill>
                <a:latin typeface="Roboto Medium" charset="0"/>
                <a:ea typeface="Roboto Medium" charset="0"/>
                <a:cs typeface="Roboto Medium" charset="0"/>
              </a:rPr>
              <a:t>專注於</a:t>
            </a:r>
            <a:r>
              <a:rPr lang="zh-TW" altLang="en-US" sz="2400" dirty="0" smtClean="0">
                <a:solidFill>
                  <a:schemeClr val="tx1">
                    <a:lumMod val="75000"/>
                    <a:lumOff val="25000"/>
                  </a:schemeClr>
                </a:solidFill>
                <a:latin typeface="Roboto Medium" charset="0"/>
                <a:ea typeface="Roboto Medium" charset="0"/>
                <a:cs typeface="Roboto Medium" charset="0"/>
              </a:rPr>
              <a:t>處理威脅</a:t>
            </a:r>
            <a:r>
              <a:rPr lang="zh-TW" altLang="en-US" sz="2400" dirty="0">
                <a:solidFill>
                  <a:schemeClr val="tx1">
                    <a:lumMod val="75000"/>
                    <a:lumOff val="25000"/>
                  </a:schemeClr>
                </a:solidFill>
                <a:latin typeface="Roboto Medium" charset="0"/>
                <a:ea typeface="Roboto Medium" charset="0"/>
                <a:cs typeface="Roboto Medium" charset="0"/>
              </a:rPr>
              <a:t>和關鍵</a:t>
            </a:r>
            <a:r>
              <a:rPr lang="zh-TW" altLang="en-US" sz="2400" dirty="0" smtClean="0">
                <a:solidFill>
                  <a:schemeClr val="tx1">
                    <a:lumMod val="75000"/>
                    <a:lumOff val="25000"/>
                  </a:schemeClr>
                </a:solidFill>
                <a:latin typeface="Roboto Medium" charset="0"/>
                <a:ea typeface="Roboto Medium" charset="0"/>
                <a:cs typeface="Roboto Medium" charset="0"/>
              </a:rPr>
              <a:t>事件</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因此</a:t>
            </a:r>
            <a:r>
              <a:rPr lang="zh-TW" altLang="en-US" sz="2400" dirty="0">
                <a:solidFill>
                  <a:schemeClr val="tx1">
                    <a:lumMod val="75000"/>
                    <a:lumOff val="25000"/>
                  </a:schemeClr>
                </a:solidFill>
                <a:latin typeface="Roboto Medium" charset="0"/>
                <a:ea typeface="Roboto Medium" charset="0"/>
                <a:cs typeface="Roboto Medium" charset="0"/>
              </a:rPr>
              <a:t>，與以前使用駕駛模擬器進行的研究相比</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本</a:t>
            </a:r>
            <a:r>
              <a:rPr lang="zh-TW" altLang="en-US" sz="2400" dirty="0">
                <a:solidFill>
                  <a:schemeClr val="tx1">
                    <a:lumMod val="75000"/>
                    <a:lumOff val="25000"/>
                  </a:schemeClr>
                </a:solidFill>
                <a:latin typeface="Roboto Medium" charset="0"/>
                <a:ea typeface="Roboto Medium" charset="0"/>
                <a:cs typeface="Roboto Medium" charset="0"/>
              </a:rPr>
              <a:t>研究提供了更加切合實際的</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a:solidFill>
                  <a:schemeClr val="tx1">
                    <a:lumMod val="75000"/>
                    <a:lumOff val="25000"/>
                  </a:schemeClr>
                </a:solidFill>
                <a:latin typeface="Roboto Medium" charset="0"/>
                <a:ea typeface="Roboto Medium" charset="0"/>
                <a:cs typeface="Roboto Medium" charset="0"/>
              </a:rPr>
              <a:t>可用性和安全性測量</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2371162" cy="584775"/>
          </a:xfrm>
          <a:prstGeom prst="rect">
            <a:avLst/>
          </a:prstGeom>
          <a:noFill/>
        </p:spPr>
        <p:txBody>
          <a:bodyPr wrap="none" rtlCol="0">
            <a:spAutoFit/>
          </a:bodyPr>
          <a:lstStyle/>
          <a:p>
            <a:r>
              <a:rPr lang="en-US" altLang="zh-TW" sz="3200" dirty="0">
                <a:solidFill>
                  <a:srgbClr val="FF9F1B"/>
                </a:solidFill>
                <a:latin typeface="Nexa Bold" charset="0"/>
                <a:ea typeface="Nexa Bold" charset="0"/>
                <a:cs typeface="Nexa Bold" charset="0"/>
              </a:rPr>
              <a:t>Introduction</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6" name="Picture 2" descr="https://ars.els-cdn.com/content/image/1-s2.0-S0141938216301007-gr1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35922"/>
          <a:stretch/>
        </p:blipFill>
        <p:spPr bwMode="auto">
          <a:xfrm>
            <a:off x="1443317" y="2446656"/>
            <a:ext cx="7907611" cy="26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06540"/>
            <a:ext cx="10563726" cy="5262979"/>
          </a:xfrm>
          <a:prstGeom prst="rect">
            <a:avLst/>
          </a:prstGeom>
        </p:spPr>
        <p:txBody>
          <a:bodyPr wrap="square">
            <a:spAutoFit/>
          </a:bodyPr>
          <a:lstStyle/>
          <a:p>
            <a:r>
              <a:rPr lang="zh-TW" altLang="en-US" sz="2400" dirty="0" smtClean="0">
                <a:solidFill>
                  <a:schemeClr val="tx1">
                    <a:lumMod val="75000"/>
                    <a:lumOff val="25000"/>
                  </a:schemeClr>
                </a:solidFill>
                <a:latin typeface="Roboto Medium" charset="0"/>
                <a:ea typeface="Roboto Medium" charset="0"/>
                <a:cs typeface="Roboto Medium" charset="0"/>
              </a:rPr>
              <a:t>受測者人數為</a:t>
            </a:r>
            <a:r>
              <a:rPr lang="en-US" altLang="zh-TW" sz="2400" dirty="0" smtClean="0">
                <a:solidFill>
                  <a:schemeClr val="tx1">
                    <a:lumMod val="75000"/>
                    <a:lumOff val="25000"/>
                  </a:schemeClr>
                </a:solidFill>
                <a:latin typeface="Roboto Medium" charset="0"/>
                <a:ea typeface="Roboto Medium" charset="0"/>
                <a:cs typeface="Roboto Medium" charset="0"/>
              </a:rPr>
              <a:t>24</a:t>
            </a:r>
            <a:r>
              <a:rPr lang="zh-TW" altLang="en-US" sz="2400" dirty="0" smtClean="0">
                <a:solidFill>
                  <a:schemeClr val="tx1">
                    <a:lumMod val="75000"/>
                    <a:lumOff val="25000"/>
                  </a:schemeClr>
                </a:solidFill>
                <a:latin typeface="Roboto Medium" charset="0"/>
                <a:ea typeface="Roboto Medium" charset="0"/>
                <a:cs typeface="Roboto Medium" charset="0"/>
              </a:rPr>
              <a:t>名</a:t>
            </a:r>
            <a:r>
              <a:rPr lang="zh-TW" altLang="en-US" sz="2400" dirty="0" smtClean="0">
                <a:solidFill>
                  <a:schemeClr val="tx1">
                    <a:lumMod val="75000"/>
                    <a:lumOff val="25000"/>
                  </a:schemeClr>
                </a:solidFill>
                <a:latin typeface="Roboto Medium" charset="0"/>
                <a:ea typeface="Roboto Medium" charset="0"/>
                <a:cs typeface="Roboto Medium" charset="0"/>
              </a:rPr>
              <a:t>（</a:t>
            </a:r>
            <a:r>
              <a:rPr lang="en-US" altLang="zh-TW" sz="2400" dirty="0" smtClean="0">
                <a:solidFill>
                  <a:schemeClr val="tx1">
                    <a:lumMod val="75000"/>
                    <a:lumOff val="25000"/>
                  </a:schemeClr>
                </a:solidFill>
                <a:latin typeface="Roboto Medium" charset="0"/>
                <a:ea typeface="Roboto Medium" charset="0"/>
                <a:cs typeface="Roboto Medium" charset="0"/>
              </a:rPr>
              <a:t>8</a:t>
            </a:r>
            <a:r>
              <a:rPr lang="zh-TW" altLang="en-US" sz="2400" dirty="0" smtClean="0">
                <a:solidFill>
                  <a:schemeClr val="tx1">
                    <a:lumMod val="75000"/>
                    <a:lumOff val="25000"/>
                  </a:schemeClr>
                </a:solidFill>
                <a:latin typeface="Roboto Medium" charset="0"/>
                <a:ea typeface="Roboto Medium" charset="0"/>
                <a:cs typeface="Roboto Medium" charset="0"/>
              </a:rPr>
              <a:t>名</a:t>
            </a:r>
            <a:r>
              <a:rPr lang="zh-TW" altLang="en-US" sz="2400" dirty="0">
                <a:solidFill>
                  <a:schemeClr val="tx1">
                    <a:lumMod val="75000"/>
                    <a:lumOff val="25000"/>
                  </a:schemeClr>
                </a:solidFill>
                <a:latin typeface="Roboto Medium" charset="0"/>
                <a:ea typeface="Roboto Medium" charset="0"/>
                <a:cs typeface="Roboto Medium" charset="0"/>
              </a:rPr>
              <a:t>女性和</a:t>
            </a:r>
            <a:r>
              <a:rPr lang="en-US" altLang="zh-TW" sz="2400" dirty="0">
                <a:solidFill>
                  <a:schemeClr val="tx1">
                    <a:lumMod val="75000"/>
                    <a:lumOff val="25000"/>
                  </a:schemeClr>
                </a:solidFill>
                <a:latin typeface="Roboto Medium" charset="0"/>
                <a:ea typeface="Roboto Medium" charset="0"/>
                <a:cs typeface="Roboto Medium" charset="0"/>
              </a:rPr>
              <a:t>16</a:t>
            </a:r>
            <a:r>
              <a:rPr lang="zh-TW" altLang="en-US" sz="2400" dirty="0">
                <a:solidFill>
                  <a:schemeClr val="tx1">
                    <a:lumMod val="75000"/>
                    <a:lumOff val="25000"/>
                  </a:schemeClr>
                </a:solidFill>
                <a:latin typeface="Roboto Medium" charset="0"/>
                <a:ea typeface="Roboto Medium" charset="0"/>
                <a:cs typeface="Roboto Medium" charset="0"/>
              </a:rPr>
              <a:t>名</a:t>
            </a:r>
            <a:r>
              <a:rPr lang="zh-TW" altLang="en-US" sz="2400" dirty="0" smtClean="0">
                <a:solidFill>
                  <a:schemeClr val="tx1">
                    <a:lumMod val="75000"/>
                    <a:lumOff val="25000"/>
                  </a:schemeClr>
                </a:solidFill>
                <a:latin typeface="Roboto Medium" charset="0"/>
                <a:ea typeface="Roboto Medium" charset="0"/>
                <a:cs typeface="Roboto Medium" charset="0"/>
              </a:rPr>
              <a:t>男性）</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年齡</a:t>
            </a:r>
            <a:r>
              <a:rPr lang="zh-TW" altLang="en-US" sz="2400" dirty="0">
                <a:solidFill>
                  <a:schemeClr val="tx1">
                    <a:lumMod val="75000"/>
                    <a:lumOff val="25000"/>
                  </a:schemeClr>
                </a:solidFill>
                <a:latin typeface="Roboto Medium" charset="0"/>
                <a:ea typeface="Roboto Medium" charset="0"/>
                <a:cs typeface="Roboto Medium" charset="0"/>
              </a:rPr>
              <a:t>在</a:t>
            </a:r>
            <a:r>
              <a:rPr lang="en-US" altLang="zh-TW" sz="2400" dirty="0">
                <a:solidFill>
                  <a:schemeClr val="tx1">
                    <a:lumMod val="75000"/>
                    <a:lumOff val="25000"/>
                  </a:schemeClr>
                </a:solidFill>
                <a:latin typeface="Roboto Medium" charset="0"/>
                <a:ea typeface="Roboto Medium" charset="0"/>
                <a:cs typeface="Roboto Medium" charset="0"/>
              </a:rPr>
              <a:t>22</a:t>
            </a:r>
            <a:r>
              <a:rPr lang="zh-TW" altLang="en-US" sz="2400" dirty="0">
                <a:solidFill>
                  <a:schemeClr val="tx1">
                    <a:lumMod val="75000"/>
                    <a:lumOff val="25000"/>
                  </a:schemeClr>
                </a:solidFill>
                <a:latin typeface="Roboto Medium" charset="0"/>
                <a:ea typeface="Roboto Medium" charset="0"/>
                <a:cs typeface="Roboto Medium" charset="0"/>
              </a:rPr>
              <a:t>至</a:t>
            </a:r>
            <a:r>
              <a:rPr lang="en-US" altLang="zh-TW" sz="2400" dirty="0">
                <a:solidFill>
                  <a:schemeClr val="tx1">
                    <a:lumMod val="75000"/>
                    <a:lumOff val="25000"/>
                  </a:schemeClr>
                </a:solidFill>
                <a:latin typeface="Roboto Medium" charset="0"/>
                <a:ea typeface="Roboto Medium" charset="0"/>
                <a:cs typeface="Roboto Medium" charset="0"/>
              </a:rPr>
              <a:t>32 </a:t>
            </a:r>
            <a:r>
              <a:rPr lang="zh-TW" altLang="en-US" sz="2400" dirty="0">
                <a:solidFill>
                  <a:schemeClr val="tx1">
                    <a:lumMod val="75000"/>
                    <a:lumOff val="25000"/>
                  </a:schemeClr>
                </a:solidFill>
                <a:latin typeface="Roboto Medium" charset="0"/>
                <a:ea typeface="Roboto Medium" charset="0"/>
                <a:cs typeface="Roboto Medium" charset="0"/>
              </a:rPr>
              <a:t>歲之間，平均年齡為</a:t>
            </a:r>
            <a:r>
              <a:rPr lang="en-US" altLang="zh-TW" sz="2400" dirty="0">
                <a:solidFill>
                  <a:schemeClr val="tx1">
                    <a:lumMod val="75000"/>
                    <a:lumOff val="25000"/>
                  </a:schemeClr>
                </a:solidFill>
                <a:latin typeface="Roboto Medium" charset="0"/>
                <a:ea typeface="Roboto Medium" charset="0"/>
                <a:cs typeface="Roboto Medium" charset="0"/>
              </a:rPr>
              <a:t>26 </a:t>
            </a:r>
            <a:r>
              <a:rPr lang="zh-TW" altLang="en-US" sz="2400" dirty="0" smtClean="0">
                <a:solidFill>
                  <a:schemeClr val="tx1">
                    <a:lumMod val="75000"/>
                    <a:lumOff val="25000"/>
                  </a:schemeClr>
                </a:solidFill>
                <a:latin typeface="Roboto Medium" charset="0"/>
                <a:ea typeface="Roboto Medium" charset="0"/>
                <a:cs typeface="Roboto Medium" charset="0"/>
              </a:rPr>
              <a:t>歲。</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每位</a:t>
            </a:r>
            <a:r>
              <a:rPr lang="zh-TW" altLang="en-US" sz="2400" dirty="0">
                <a:solidFill>
                  <a:schemeClr val="tx1">
                    <a:lumMod val="75000"/>
                    <a:lumOff val="25000"/>
                  </a:schemeClr>
                </a:solidFill>
                <a:latin typeface="Roboto Medium" charset="0"/>
                <a:ea typeface="Roboto Medium" charset="0"/>
                <a:cs typeface="Roboto Medium" charset="0"/>
              </a:rPr>
              <a:t>受測</a:t>
            </a:r>
            <a:r>
              <a:rPr lang="zh-TW" altLang="en-US" sz="2400" dirty="0" smtClean="0">
                <a:solidFill>
                  <a:schemeClr val="tx1">
                    <a:lumMod val="75000"/>
                    <a:lumOff val="25000"/>
                  </a:schemeClr>
                </a:solidFill>
                <a:latin typeface="Roboto Medium" charset="0"/>
                <a:ea typeface="Roboto Medium" charset="0"/>
                <a:cs typeface="Roboto Medium" charset="0"/>
              </a:rPr>
              <a:t>者</a:t>
            </a:r>
            <a:r>
              <a:rPr lang="zh-TW" altLang="en-US" sz="2400" dirty="0">
                <a:solidFill>
                  <a:schemeClr val="tx1">
                    <a:lumMod val="75000"/>
                    <a:lumOff val="25000"/>
                  </a:schemeClr>
                </a:solidFill>
                <a:latin typeface="Roboto Medium" charset="0"/>
                <a:ea typeface="Roboto Medium" charset="0"/>
                <a:cs typeface="Roboto Medium" charset="0"/>
              </a:rPr>
              <a:t>均</a:t>
            </a:r>
            <a:r>
              <a:rPr lang="zh-TW" altLang="en-US" sz="2400" dirty="0" smtClean="0">
                <a:solidFill>
                  <a:schemeClr val="tx1">
                    <a:lumMod val="75000"/>
                    <a:lumOff val="25000"/>
                  </a:schemeClr>
                </a:solidFill>
                <a:latin typeface="Roboto Medium" charset="0"/>
                <a:ea typeface="Roboto Medium" charset="0"/>
                <a:cs typeface="Roboto Medium" charset="0"/>
              </a:rPr>
              <a:t>擁有合法</a:t>
            </a:r>
            <a:r>
              <a:rPr lang="zh-TW" altLang="en-US" sz="2400" dirty="0">
                <a:solidFill>
                  <a:schemeClr val="tx1">
                    <a:lumMod val="75000"/>
                    <a:lumOff val="25000"/>
                  </a:schemeClr>
                </a:solidFill>
                <a:latin typeface="Roboto Medium" charset="0"/>
                <a:ea typeface="Roboto Medium" charset="0"/>
                <a:cs typeface="Roboto Medium" charset="0"/>
              </a:rPr>
              <a:t>駕駛執照</a:t>
            </a:r>
            <a:r>
              <a:rPr lang="zh-TW" altLang="en-US" sz="2400" dirty="0" smtClean="0">
                <a:solidFill>
                  <a:schemeClr val="tx1">
                    <a:lumMod val="75000"/>
                    <a:lumOff val="25000"/>
                  </a:schemeClr>
                </a:solidFill>
                <a:latin typeface="Roboto Medium" charset="0"/>
                <a:ea typeface="Roboto Medium" charset="0"/>
                <a:cs typeface="Roboto Medium" charset="0"/>
              </a:rPr>
              <a:t>和</a:t>
            </a:r>
            <a:r>
              <a:rPr lang="zh-TW" altLang="en-US" sz="2400" dirty="0">
                <a:solidFill>
                  <a:schemeClr val="tx1">
                    <a:lumMod val="75000"/>
                    <a:lumOff val="25000"/>
                  </a:schemeClr>
                </a:solidFill>
                <a:latin typeface="Roboto Medium" charset="0"/>
                <a:ea typeface="Roboto Medium" charset="0"/>
                <a:cs typeface="Roboto Medium" charset="0"/>
              </a:rPr>
              <a:t>超過</a:t>
            </a:r>
            <a:r>
              <a:rPr lang="en-US" altLang="zh-TW" sz="2400" dirty="0">
                <a:solidFill>
                  <a:schemeClr val="tx1">
                    <a:lumMod val="75000"/>
                    <a:lumOff val="25000"/>
                  </a:schemeClr>
                </a:solidFill>
                <a:latin typeface="Roboto Medium" charset="0"/>
                <a:ea typeface="Roboto Medium" charset="0"/>
                <a:cs typeface="Roboto Medium" charset="0"/>
              </a:rPr>
              <a:t>10,000</a:t>
            </a:r>
            <a:r>
              <a:rPr lang="zh-TW" altLang="en-US" sz="2400" dirty="0">
                <a:solidFill>
                  <a:schemeClr val="tx1">
                    <a:lumMod val="75000"/>
                    <a:lumOff val="25000"/>
                  </a:schemeClr>
                </a:solidFill>
                <a:latin typeface="Roboto Medium" charset="0"/>
                <a:ea typeface="Roboto Medium" charset="0"/>
                <a:cs typeface="Roboto Medium" charset="0"/>
              </a:rPr>
              <a:t>公里的</a:t>
            </a:r>
            <a:r>
              <a:rPr lang="zh-TW" altLang="en-US" sz="2400" dirty="0" smtClean="0">
                <a:solidFill>
                  <a:schemeClr val="tx1">
                    <a:lumMod val="75000"/>
                    <a:lumOff val="25000"/>
                  </a:schemeClr>
                </a:solidFill>
                <a:latin typeface="Roboto Medium" charset="0"/>
                <a:ea typeface="Roboto Medium" charset="0"/>
                <a:cs typeface="Roboto Medium" charset="0"/>
              </a:rPr>
              <a:t>駕駛經驗</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en-US" altLang="zh-TW" sz="2400" dirty="0" smtClean="0">
                <a:solidFill>
                  <a:schemeClr val="tx1">
                    <a:lumMod val="75000"/>
                    <a:lumOff val="25000"/>
                  </a:schemeClr>
                </a:solidFill>
                <a:latin typeface="Roboto Medium" charset="0"/>
                <a:ea typeface="Roboto Medium" charset="0"/>
                <a:cs typeface="Roboto Medium" charset="0"/>
              </a:rPr>
              <a:t>(</a:t>
            </a:r>
            <a:r>
              <a:rPr lang="en-US" altLang="zh-TW" sz="2400" dirty="0">
                <a:solidFill>
                  <a:schemeClr val="tx1">
                    <a:lumMod val="75000"/>
                    <a:lumOff val="25000"/>
                  </a:schemeClr>
                </a:solidFill>
                <a:latin typeface="Roboto Medium" charset="0"/>
                <a:ea typeface="Roboto Medium" charset="0"/>
                <a:cs typeface="Roboto Medium" charset="0"/>
              </a:rPr>
              <a:t>range: 1–12 years, 3.8 ± 3.0 years</a:t>
            </a:r>
            <a:r>
              <a:rPr lang="en-US" altLang="zh-TW" sz="2400" dirty="0" smtClean="0">
                <a:solidFill>
                  <a:schemeClr val="tx1">
                    <a:lumMod val="75000"/>
                    <a:lumOff val="25000"/>
                  </a:schemeClr>
                </a:solidFill>
                <a:latin typeface="Roboto Medium" charset="0"/>
                <a:ea typeface="Roboto Medium" charset="0"/>
                <a:cs typeface="Roboto Medium" charset="0"/>
              </a:rPr>
              <a:t>)</a:t>
            </a:r>
          </a:p>
          <a:p>
            <a:endParaRPr lang="en-US" altLang="zh-TW" sz="2400" dirty="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他們</a:t>
            </a:r>
            <a:r>
              <a:rPr lang="zh-TW" altLang="en-US" sz="2400" dirty="0">
                <a:solidFill>
                  <a:schemeClr val="tx1">
                    <a:lumMod val="75000"/>
                    <a:lumOff val="25000"/>
                  </a:schemeClr>
                </a:solidFill>
                <a:latin typeface="Roboto Medium" charset="0"/>
                <a:ea typeface="Roboto Medium" charset="0"/>
                <a:cs typeface="Roboto Medium" charset="0"/>
              </a:rPr>
              <a:t>駕駛的汽車配備了</a:t>
            </a:r>
            <a:r>
              <a:rPr lang="zh-TW" altLang="en-US" sz="2400" dirty="0" smtClean="0">
                <a:solidFill>
                  <a:schemeClr val="tx1">
                    <a:lumMod val="75000"/>
                    <a:lumOff val="25000"/>
                  </a:schemeClr>
                </a:solidFill>
                <a:latin typeface="Roboto Medium" charset="0"/>
                <a:ea typeface="Roboto Medium" charset="0"/>
                <a:cs typeface="Roboto Medium" charset="0"/>
              </a:rPr>
              <a:t>傳統</a:t>
            </a:r>
            <a:r>
              <a:rPr lang="zh-TW" altLang="en-US" sz="2400" dirty="0" smtClean="0">
                <a:solidFill>
                  <a:schemeClr val="tx1">
                    <a:lumMod val="75000"/>
                    <a:lumOff val="25000"/>
                  </a:schemeClr>
                </a:solidFill>
                <a:latin typeface="Roboto Medium" charset="0"/>
                <a:ea typeface="Roboto Medium" charset="0"/>
                <a:cs typeface="Roboto Medium" charset="0"/>
              </a:rPr>
              <a:t>的導航</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沒有受測者具有操作</a:t>
            </a:r>
            <a:r>
              <a:rPr lang="zh-TW" altLang="en-US" sz="2400" dirty="0">
                <a:solidFill>
                  <a:schemeClr val="tx1">
                    <a:lumMod val="75000"/>
                    <a:lumOff val="25000"/>
                  </a:schemeClr>
                </a:solidFill>
                <a:latin typeface="Roboto Medium" charset="0"/>
                <a:ea typeface="Roboto Medium" charset="0"/>
                <a:cs typeface="Roboto Medium" charset="0"/>
              </a:rPr>
              <a:t>較新的</a:t>
            </a:r>
            <a:r>
              <a:rPr lang="en-US" altLang="zh-TW" sz="2400" dirty="0">
                <a:solidFill>
                  <a:schemeClr val="tx1">
                    <a:lumMod val="75000"/>
                    <a:lumOff val="25000"/>
                  </a:schemeClr>
                </a:solidFill>
                <a:latin typeface="Roboto Medium" charset="0"/>
                <a:ea typeface="Roboto Medium" charset="0"/>
                <a:cs typeface="Roboto Medium" charset="0"/>
              </a:rPr>
              <a:t>IVIS</a:t>
            </a:r>
            <a:r>
              <a:rPr lang="zh-TW" altLang="en-US" sz="2400" dirty="0">
                <a:solidFill>
                  <a:schemeClr val="tx1">
                    <a:lumMod val="75000"/>
                    <a:lumOff val="25000"/>
                  </a:schemeClr>
                </a:solidFill>
                <a:latin typeface="Roboto Medium" charset="0"/>
                <a:ea typeface="Roboto Medium" charset="0"/>
                <a:cs typeface="Roboto Medium" charset="0"/>
              </a:rPr>
              <a:t>界面的經驗</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沒有任何</a:t>
            </a:r>
            <a:r>
              <a:rPr lang="zh-TW" altLang="en-US" sz="2400" dirty="0">
                <a:solidFill>
                  <a:schemeClr val="tx1">
                    <a:lumMod val="75000"/>
                    <a:lumOff val="25000"/>
                  </a:schemeClr>
                </a:solidFill>
                <a:latin typeface="Roboto Medium" charset="0"/>
                <a:ea typeface="Roboto Medium" charset="0"/>
                <a:cs typeface="Roboto Medium" charset="0"/>
              </a:rPr>
              <a:t>干擾正常駕駛的視力問題</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實驗前要求所有受</a:t>
            </a:r>
            <a:r>
              <a:rPr lang="zh-TW" altLang="en-US" sz="2400" dirty="0">
                <a:solidFill>
                  <a:schemeClr val="tx1">
                    <a:lumMod val="75000"/>
                    <a:lumOff val="25000"/>
                  </a:schemeClr>
                </a:solidFill>
                <a:latin typeface="Roboto Medium" charset="0"/>
                <a:ea typeface="Roboto Medium" charset="0"/>
                <a:cs typeface="Roboto Medium" charset="0"/>
              </a:rPr>
              <a:t>測</a:t>
            </a:r>
            <a:r>
              <a:rPr lang="zh-TW" altLang="en-US" sz="2400" dirty="0" smtClean="0">
                <a:solidFill>
                  <a:schemeClr val="tx1">
                    <a:lumMod val="75000"/>
                    <a:lumOff val="25000"/>
                  </a:schemeClr>
                </a:solidFill>
                <a:latin typeface="Roboto Medium" charset="0"/>
                <a:ea typeface="Roboto Medium" charset="0"/>
                <a:cs typeface="Roboto Medium" charset="0"/>
              </a:rPr>
              <a:t>者</a:t>
            </a:r>
            <a:r>
              <a:rPr lang="zh-TW" altLang="en-US" sz="2400" dirty="0">
                <a:solidFill>
                  <a:schemeClr val="tx1">
                    <a:lumMod val="75000"/>
                    <a:lumOff val="25000"/>
                  </a:schemeClr>
                </a:solidFill>
                <a:latin typeface="Roboto Medium" charset="0"/>
                <a:ea typeface="Roboto Medium" charset="0"/>
                <a:cs typeface="Roboto Medium" charset="0"/>
              </a:rPr>
              <a:t>都有足夠的睡眠</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r>
              <a:rPr lang="zh-TW" altLang="en-US" sz="2400" dirty="0" smtClean="0">
                <a:solidFill>
                  <a:schemeClr val="tx1">
                    <a:lumMod val="75000"/>
                    <a:lumOff val="25000"/>
                  </a:schemeClr>
                </a:solidFill>
                <a:latin typeface="Roboto Medium" charset="0"/>
                <a:ea typeface="Roboto Medium" charset="0"/>
                <a:cs typeface="Roboto Medium" charset="0"/>
              </a:rPr>
              <a:t>並且在</a:t>
            </a:r>
            <a:r>
              <a:rPr lang="zh-TW" altLang="en-US" sz="2400" dirty="0">
                <a:solidFill>
                  <a:schemeClr val="tx1">
                    <a:lumMod val="75000"/>
                    <a:lumOff val="25000"/>
                  </a:schemeClr>
                </a:solidFill>
                <a:latin typeface="Roboto Medium" charset="0"/>
                <a:ea typeface="Roboto Medium" charset="0"/>
                <a:cs typeface="Roboto Medium" charset="0"/>
              </a:rPr>
              <a:t>實驗</a:t>
            </a:r>
            <a:r>
              <a:rPr lang="zh-TW" altLang="en-US" sz="2400" dirty="0" smtClean="0">
                <a:solidFill>
                  <a:schemeClr val="tx1">
                    <a:lumMod val="75000"/>
                    <a:lumOff val="25000"/>
                  </a:schemeClr>
                </a:solidFill>
                <a:latin typeface="Roboto Medium" charset="0"/>
                <a:ea typeface="Roboto Medium" charset="0"/>
                <a:cs typeface="Roboto Medium" charset="0"/>
              </a:rPr>
              <a:t>之前</a:t>
            </a:r>
            <a:r>
              <a:rPr lang="zh-TW" altLang="en-US" sz="2400" dirty="0">
                <a:solidFill>
                  <a:schemeClr val="tx1">
                    <a:lumMod val="75000"/>
                    <a:lumOff val="25000"/>
                  </a:schemeClr>
                </a:solidFill>
                <a:latin typeface="Roboto Medium" charset="0"/>
                <a:ea typeface="Roboto Medium" charset="0"/>
                <a:cs typeface="Roboto Medium" charset="0"/>
              </a:rPr>
              <a:t>不要飲用酒精或含咖啡因的飲料</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en-US" altLang="zh-TW" sz="2400" dirty="0" smtClean="0">
              <a:solidFill>
                <a:schemeClr val="tx1">
                  <a:lumMod val="75000"/>
                  <a:lumOff val="25000"/>
                </a:schemeClr>
              </a:solidFill>
              <a:latin typeface="Roboto Medium" charset="0"/>
              <a:ea typeface="Roboto Medium" charset="0"/>
              <a:cs typeface="Roboto Medium" charset="0"/>
            </a:endParaRPr>
          </a:p>
          <a:p>
            <a:endParaRPr lang="en-US" altLang="zh-TW" sz="2400" dirty="0">
              <a:solidFill>
                <a:schemeClr val="tx1">
                  <a:lumMod val="75000"/>
                  <a:lumOff val="25000"/>
                </a:schemeClr>
              </a:solidFill>
              <a:latin typeface="Roboto Medium" charset="0"/>
              <a:ea typeface="Roboto Medium" charset="0"/>
              <a:cs typeface="Roboto Medium" charset="0"/>
            </a:endParaRPr>
          </a:p>
          <a:p>
            <a:r>
              <a:rPr lang="zh-TW" altLang="en-US" sz="2400" dirty="0">
                <a:solidFill>
                  <a:schemeClr val="tx1">
                    <a:lumMod val="75000"/>
                    <a:lumOff val="25000"/>
                  </a:schemeClr>
                </a:solidFill>
                <a:latin typeface="Roboto Medium" charset="0"/>
                <a:ea typeface="Roboto Medium" charset="0"/>
                <a:cs typeface="Roboto Medium" charset="0"/>
              </a:rPr>
              <a:t>我們將</a:t>
            </a:r>
            <a:r>
              <a:rPr lang="en-US" altLang="zh-TW" sz="2400" dirty="0">
                <a:solidFill>
                  <a:schemeClr val="tx1">
                    <a:lumMod val="75000"/>
                    <a:lumOff val="25000"/>
                  </a:schemeClr>
                </a:solidFill>
                <a:latin typeface="Roboto Medium" charset="0"/>
                <a:ea typeface="Roboto Medium" charset="0"/>
                <a:cs typeface="Roboto Medium" charset="0"/>
              </a:rPr>
              <a:t>24</a:t>
            </a:r>
            <a:r>
              <a:rPr lang="zh-TW" altLang="en-US" sz="2400" dirty="0">
                <a:solidFill>
                  <a:schemeClr val="tx1">
                    <a:lumMod val="75000"/>
                    <a:lumOff val="25000"/>
                  </a:schemeClr>
                </a:solidFill>
                <a:latin typeface="Roboto Medium" charset="0"/>
                <a:ea typeface="Roboto Medium" charset="0"/>
                <a:cs typeface="Roboto Medium" charset="0"/>
              </a:rPr>
              <a:t>名</a:t>
            </a:r>
            <a:r>
              <a:rPr lang="zh-TW" altLang="en-US" sz="2400" dirty="0" smtClean="0">
                <a:solidFill>
                  <a:schemeClr val="tx1">
                    <a:lumMod val="75000"/>
                    <a:lumOff val="25000"/>
                  </a:schemeClr>
                </a:solidFill>
                <a:latin typeface="Roboto Medium" charset="0"/>
                <a:ea typeface="Roboto Medium" charset="0"/>
                <a:cs typeface="Roboto Medium" charset="0"/>
              </a:rPr>
              <a:t>參與者隨機分為</a:t>
            </a:r>
            <a:r>
              <a:rPr lang="en-US" altLang="zh-TW" sz="2400" dirty="0">
                <a:solidFill>
                  <a:schemeClr val="tx1">
                    <a:lumMod val="75000"/>
                    <a:lumOff val="25000"/>
                  </a:schemeClr>
                </a:solidFill>
                <a:latin typeface="Roboto Medium" charset="0"/>
                <a:ea typeface="Roboto Medium" charset="0"/>
                <a:cs typeface="Roboto Medium" charset="0"/>
              </a:rPr>
              <a:t>4</a:t>
            </a:r>
            <a:r>
              <a:rPr lang="zh-TW" altLang="en-US" sz="2400" dirty="0">
                <a:solidFill>
                  <a:schemeClr val="tx1">
                    <a:lumMod val="75000"/>
                    <a:lumOff val="25000"/>
                  </a:schemeClr>
                </a:solidFill>
                <a:latin typeface="Roboto Medium" charset="0"/>
                <a:ea typeface="Roboto Medium" charset="0"/>
                <a:cs typeface="Roboto Medium" charset="0"/>
              </a:rPr>
              <a:t>組不同的行駛速度：</a:t>
            </a:r>
            <a:r>
              <a:rPr lang="en-US" altLang="zh-TW" sz="2400" dirty="0">
                <a:solidFill>
                  <a:schemeClr val="tx1">
                    <a:lumMod val="75000"/>
                    <a:lumOff val="25000"/>
                  </a:schemeClr>
                </a:solidFill>
                <a:latin typeface="Roboto Medium" charset="0"/>
                <a:ea typeface="Roboto Medium" charset="0"/>
                <a:cs typeface="Roboto Medium" charset="0"/>
              </a:rPr>
              <a:t>0,30,60</a:t>
            </a:r>
            <a:r>
              <a:rPr lang="zh-TW" altLang="en-US" sz="2400" dirty="0">
                <a:solidFill>
                  <a:schemeClr val="tx1">
                    <a:lumMod val="75000"/>
                    <a:lumOff val="25000"/>
                  </a:schemeClr>
                </a:solidFill>
                <a:latin typeface="Roboto Medium" charset="0"/>
                <a:ea typeface="Roboto Medium" charset="0"/>
                <a:cs typeface="Roboto Medium" charset="0"/>
              </a:rPr>
              <a:t>和</a:t>
            </a:r>
            <a:r>
              <a:rPr lang="en-US" altLang="zh-TW" sz="2400" dirty="0" smtClean="0">
                <a:solidFill>
                  <a:schemeClr val="tx1">
                    <a:lumMod val="75000"/>
                    <a:lumOff val="25000"/>
                  </a:schemeClr>
                </a:solidFill>
                <a:latin typeface="Roboto Medium" charset="0"/>
                <a:ea typeface="Roboto Medium" charset="0"/>
                <a:cs typeface="Roboto Medium" charset="0"/>
              </a:rPr>
              <a:t>80km </a:t>
            </a:r>
            <a:r>
              <a:rPr lang="en-US" altLang="zh-TW" sz="2400" dirty="0">
                <a:solidFill>
                  <a:schemeClr val="tx1">
                    <a:lumMod val="75000"/>
                    <a:lumOff val="25000"/>
                  </a:schemeClr>
                </a:solidFill>
                <a:latin typeface="Roboto Medium" charset="0"/>
                <a:ea typeface="Roboto Medium" charset="0"/>
                <a:cs typeface="Roboto Medium" charset="0"/>
              </a:rPr>
              <a:t>/ h</a:t>
            </a:r>
            <a:r>
              <a:rPr lang="zh-TW" altLang="en-US" sz="2400" dirty="0" smtClean="0">
                <a:solidFill>
                  <a:schemeClr val="tx1">
                    <a:lumMod val="75000"/>
                    <a:lumOff val="25000"/>
                  </a:schemeClr>
                </a:solidFill>
                <a:latin typeface="Roboto Medium" charset="0"/>
                <a:ea typeface="Roboto Medium" charset="0"/>
                <a:cs typeface="Roboto Medium" charset="0"/>
              </a:rPr>
              <a:t>。</a:t>
            </a:r>
            <a:endParaRPr lang="zh-TW" altLang="en-US" sz="24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5923416"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Participants</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248179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037968"/>
            <a:ext cx="10563726" cy="2862322"/>
          </a:xfrm>
          <a:prstGeom prst="rect">
            <a:avLst/>
          </a:prstGeom>
        </p:spPr>
        <p:txBody>
          <a:bodyPr wrap="square">
            <a:spAutoFit/>
          </a:bodyPr>
          <a:lstStyle/>
          <a:p>
            <a:r>
              <a:rPr lang="zh-TW" altLang="en-US" dirty="0" smtClean="0">
                <a:solidFill>
                  <a:schemeClr val="tx1">
                    <a:lumMod val="75000"/>
                    <a:lumOff val="25000"/>
                  </a:schemeClr>
                </a:solidFill>
                <a:latin typeface="Roboto Medium" charset="0"/>
                <a:ea typeface="Roboto Medium" charset="0"/>
                <a:cs typeface="Roboto Medium" charset="0"/>
              </a:rPr>
              <a:t>使用</a:t>
            </a:r>
            <a:r>
              <a:rPr lang="en-US" altLang="zh-TW" dirty="0" smtClean="0">
                <a:solidFill>
                  <a:schemeClr val="tx1">
                    <a:lumMod val="75000"/>
                    <a:lumOff val="25000"/>
                  </a:schemeClr>
                </a:solidFill>
                <a:latin typeface="Roboto Medium" charset="0"/>
                <a:ea typeface="Roboto Medium" charset="0"/>
                <a:cs typeface="Roboto Medium" charset="0"/>
              </a:rPr>
              <a:t>iPad</a:t>
            </a:r>
            <a:r>
              <a:rPr lang="zh-TW" altLang="en-US" dirty="0" smtClean="0">
                <a:solidFill>
                  <a:schemeClr val="tx1">
                    <a:lumMod val="75000"/>
                    <a:lumOff val="25000"/>
                  </a:schemeClr>
                </a:solidFill>
                <a:latin typeface="Roboto Medium" charset="0"/>
                <a:ea typeface="Roboto Medium" charset="0"/>
                <a:cs typeface="Roboto Medium" charset="0"/>
              </a:rPr>
              <a:t>來模擬</a:t>
            </a:r>
            <a:r>
              <a:rPr lang="en-US" altLang="zh-TW" dirty="0">
                <a:solidFill>
                  <a:schemeClr val="tx1">
                    <a:lumMod val="75000"/>
                    <a:lumOff val="25000"/>
                  </a:schemeClr>
                </a:solidFill>
                <a:latin typeface="Roboto Medium" charset="0"/>
                <a:ea typeface="Roboto Medium" charset="0"/>
                <a:cs typeface="Roboto Medium" charset="0"/>
              </a:rPr>
              <a:t>Cadillac</a:t>
            </a:r>
            <a:r>
              <a:rPr lang="zh-TW" altLang="en-US" dirty="0" smtClean="0">
                <a:solidFill>
                  <a:schemeClr val="tx1">
                    <a:lumMod val="75000"/>
                    <a:lumOff val="25000"/>
                  </a:schemeClr>
                </a:solidFill>
                <a:latin typeface="Roboto Medium" charset="0"/>
                <a:ea typeface="Roboto Medium" charset="0"/>
                <a:cs typeface="Roboto Medium" charset="0"/>
              </a:rPr>
              <a:t>和</a:t>
            </a:r>
            <a:r>
              <a:rPr lang="en-US" altLang="zh-TW" dirty="0" smtClean="0">
                <a:solidFill>
                  <a:schemeClr val="tx1">
                    <a:lumMod val="75000"/>
                    <a:lumOff val="25000"/>
                  </a:schemeClr>
                </a:solidFill>
                <a:latin typeface="Roboto Medium" charset="0"/>
                <a:ea typeface="Roboto Medium" charset="0"/>
                <a:cs typeface="Roboto Medium" charset="0"/>
              </a:rPr>
              <a:t>BMW</a:t>
            </a:r>
            <a:r>
              <a:rPr lang="zh-TW" altLang="en-US" dirty="0" smtClean="0">
                <a:solidFill>
                  <a:schemeClr val="tx1">
                    <a:lumMod val="75000"/>
                    <a:lumOff val="25000"/>
                  </a:schemeClr>
                </a:solidFill>
                <a:latin typeface="Roboto Medium" charset="0"/>
                <a:ea typeface="Roboto Medium" charset="0"/>
                <a:cs typeface="Roboto Medium" charset="0"/>
              </a:rPr>
              <a:t>車輛</a:t>
            </a:r>
            <a:r>
              <a:rPr lang="zh-TW" altLang="en-US" dirty="0">
                <a:solidFill>
                  <a:schemeClr val="tx1">
                    <a:lumMod val="75000"/>
                    <a:lumOff val="25000"/>
                  </a:schemeClr>
                </a:solidFill>
                <a:latin typeface="Roboto Medium" charset="0"/>
                <a:ea typeface="Roboto Medium" charset="0"/>
                <a:cs typeface="Roboto Medium" charset="0"/>
              </a:rPr>
              <a:t>中使用的真實</a:t>
            </a:r>
            <a:r>
              <a:rPr lang="en-US" altLang="zh-TW" dirty="0" smtClean="0">
                <a:solidFill>
                  <a:schemeClr val="tx1">
                    <a:lumMod val="75000"/>
                    <a:lumOff val="25000"/>
                  </a:schemeClr>
                </a:solidFill>
                <a:latin typeface="Roboto Medium" charset="0"/>
                <a:ea typeface="Roboto Medium" charset="0"/>
                <a:cs typeface="Roboto Medium" charset="0"/>
              </a:rPr>
              <a:t>IVIS</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smtClean="0">
              <a:solidFill>
                <a:schemeClr val="tx1">
                  <a:lumMod val="75000"/>
                  <a:lumOff val="25000"/>
                </a:schemeClr>
              </a:solidFill>
              <a:latin typeface="Roboto Medium" charset="0"/>
              <a:ea typeface="Roboto Medium" charset="0"/>
              <a:cs typeface="Roboto Medium" charset="0"/>
            </a:endParaRPr>
          </a:p>
          <a:p>
            <a:r>
              <a:rPr lang="en-US" altLang="zh-TW" dirty="0" smtClean="0">
                <a:solidFill>
                  <a:schemeClr val="tx1">
                    <a:lumMod val="75000"/>
                    <a:lumOff val="25000"/>
                  </a:schemeClr>
                </a:solidFill>
                <a:latin typeface="Roboto Medium" charset="0"/>
                <a:ea typeface="Roboto Medium" charset="0"/>
                <a:cs typeface="Roboto Medium" charset="0"/>
              </a:rPr>
              <a:t>iPad</a:t>
            </a:r>
            <a:r>
              <a:rPr lang="zh-TW" altLang="en-US" dirty="0">
                <a:solidFill>
                  <a:schemeClr val="tx1">
                    <a:lumMod val="75000"/>
                    <a:lumOff val="25000"/>
                  </a:schemeClr>
                </a:solidFill>
                <a:latin typeface="Roboto Medium" charset="0"/>
                <a:ea typeface="Roboto Medium" charset="0"/>
                <a:cs typeface="Roboto Medium" charset="0"/>
              </a:rPr>
              <a:t>屏幕為</a:t>
            </a:r>
            <a:r>
              <a:rPr lang="en-US" altLang="zh-TW" dirty="0">
                <a:solidFill>
                  <a:schemeClr val="tx1">
                    <a:lumMod val="75000"/>
                    <a:lumOff val="25000"/>
                  </a:schemeClr>
                </a:solidFill>
                <a:latin typeface="Roboto Medium" charset="0"/>
                <a:ea typeface="Roboto Medium" charset="0"/>
                <a:cs typeface="Roboto Medium" charset="0"/>
              </a:rPr>
              <a:t>9.7</a:t>
            </a:r>
            <a:r>
              <a:rPr lang="zh-TW" altLang="en-US" dirty="0" smtClean="0">
                <a:solidFill>
                  <a:schemeClr val="tx1">
                    <a:lumMod val="75000"/>
                    <a:lumOff val="25000"/>
                  </a:schemeClr>
                </a:solidFill>
                <a:latin typeface="Roboto Medium" charset="0"/>
                <a:ea typeface="Roboto Medium" charset="0"/>
                <a:cs typeface="Roboto Medium" charset="0"/>
              </a:rPr>
              <a:t>英寸的觸控面板，解析度為</a:t>
            </a:r>
            <a:r>
              <a:rPr lang="en-US" altLang="zh-TW" dirty="0">
                <a:solidFill>
                  <a:schemeClr val="tx1">
                    <a:lumMod val="75000"/>
                    <a:lumOff val="25000"/>
                  </a:schemeClr>
                </a:solidFill>
                <a:latin typeface="Roboto Medium" charset="0"/>
                <a:ea typeface="Roboto Medium" charset="0"/>
                <a:cs typeface="Roboto Medium" charset="0"/>
              </a:rPr>
              <a:t>2048  ×  1536</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smtClean="0">
              <a:solidFill>
                <a:schemeClr val="tx1">
                  <a:lumMod val="75000"/>
                  <a:lumOff val="25000"/>
                </a:schemeClr>
              </a:solidFill>
              <a:latin typeface="Roboto Medium" charset="0"/>
              <a:ea typeface="Roboto Medium" charset="0"/>
              <a:cs typeface="Roboto Medium" charset="0"/>
            </a:endParaRPr>
          </a:p>
          <a:p>
            <a:endParaRPr lang="en-US" altLang="zh-TW" dirty="0">
              <a:solidFill>
                <a:schemeClr val="tx1">
                  <a:lumMod val="75000"/>
                  <a:lumOff val="25000"/>
                </a:schemeClr>
              </a:solidFill>
              <a:latin typeface="Roboto Medium" charset="0"/>
              <a:ea typeface="Roboto Medium" charset="0"/>
              <a:cs typeface="Roboto Medium" charset="0"/>
            </a:endParaRPr>
          </a:p>
          <a:p>
            <a:r>
              <a:rPr lang="zh-TW" altLang="en-US" dirty="0" smtClean="0">
                <a:solidFill>
                  <a:schemeClr val="tx1">
                    <a:lumMod val="75000"/>
                    <a:lumOff val="25000"/>
                  </a:schemeClr>
                </a:solidFill>
                <a:latin typeface="Roboto Medium" charset="0"/>
                <a:ea typeface="Roboto Medium" charset="0"/>
                <a:cs typeface="Roboto Medium" charset="0"/>
              </a:rPr>
              <a:t>實驗</a:t>
            </a:r>
            <a:r>
              <a:rPr lang="zh-TW" altLang="en-US" dirty="0">
                <a:solidFill>
                  <a:schemeClr val="tx1">
                    <a:lumMod val="75000"/>
                    <a:lumOff val="25000"/>
                  </a:schemeClr>
                </a:solidFill>
                <a:latin typeface="Roboto Medium" charset="0"/>
                <a:ea typeface="Roboto Medium" charset="0"/>
                <a:cs typeface="Roboto Medium" charset="0"/>
              </a:rPr>
              <a:t>中</a:t>
            </a:r>
            <a:r>
              <a:rPr lang="zh-TW" altLang="en-US" dirty="0" smtClean="0">
                <a:solidFill>
                  <a:schemeClr val="tx1">
                    <a:lumMod val="75000"/>
                    <a:lumOff val="25000"/>
                  </a:schemeClr>
                </a:solidFill>
                <a:latin typeface="Roboto Medium" charset="0"/>
                <a:ea typeface="Roboto Medium" charset="0"/>
                <a:cs typeface="Roboto Medium" charset="0"/>
              </a:rPr>
              <a:t>模擬</a:t>
            </a:r>
            <a:r>
              <a:rPr lang="zh-TW" altLang="en-US" dirty="0">
                <a:solidFill>
                  <a:schemeClr val="tx1">
                    <a:lumMod val="75000"/>
                    <a:lumOff val="25000"/>
                  </a:schemeClr>
                </a:solidFill>
                <a:latin typeface="Roboto Medium" charset="0"/>
                <a:ea typeface="Roboto Medium" charset="0"/>
                <a:cs typeface="Roboto Medium" charset="0"/>
              </a:rPr>
              <a:t>了兩種佈局，棋盤佈局和分層</a:t>
            </a:r>
            <a:r>
              <a:rPr lang="zh-TW" altLang="en-US" dirty="0" smtClean="0">
                <a:solidFill>
                  <a:schemeClr val="tx1">
                    <a:lumMod val="75000"/>
                    <a:lumOff val="25000"/>
                  </a:schemeClr>
                </a:solidFill>
                <a:latin typeface="Roboto Medium" charset="0"/>
                <a:ea typeface="Roboto Medium" charset="0"/>
                <a:cs typeface="Roboto Medium" charset="0"/>
              </a:rPr>
              <a:t>佈局。</a:t>
            </a:r>
            <a:endParaRPr lang="en-US" altLang="zh-TW" dirty="0" smtClean="0">
              <a:solidFill>
                <a:schemeClr val="tx1">
                  <a:lumMod val="75000"/>
                  <a:lumOff val="25000"/>
                </a:schemeClr>
              </a:solidFill>
              <a:latin typeface="Roboto Medium" charset="0"/>
              <a:ea typeface="Roboto Medium" charset="0"/>
              <a:cs typeface="Roboto Medium" charset="0"/>
            </a:endParaRPr>
          </a:p>
          <a:p>
            <a:r>
              <a:rPr lang="zh-TW" altLang="en-US" dirty="0" smtClean="0">
                <a:solidFill>
                  <a:schemeClr val="tx1">
                    <a:lumMod val="75000"/>
                    <a:lumOff val="25000"/>
                  </a:schemeClr>
                </a:solidFill>
                <a:latin typeface="Roboto Medium" charset="0"/>
                <a:ea typeface="Roboto Medium" charset="0"/>
                <a:cs typeface="Roboto Medium" charset="0"/>
              </a:rPr>
              <a:t>隔絕其他</a:t>
            </a:r>
            <a:r>
              <a:rPr lang="zh-TW" altLang="en-US" dirty="0">
                <a:solidFill>
                  <a:schemeClr val="tx1">
                    <a:lumMod val="75000"/>
                    <a:lumOff val="25000"/>
                  </a:schemeClr>
                </a:solidFill>
                <a:latin typeface="Roboto Medium" charset="0"/>
                <a:ea typeface="Roboto Medium" charset="0"/>
                <a:cs typeface="Roboto Medium" charset="0"/>
              </a:rPr>
              <a:t>因素的干擾，如顏色，字體或圖標設計</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smtClean="0">
              <a:solidFill>
                <a:schemeClr val="tx1">
                  <a:lumMod val="75000"/>
                  <a:lumOff val="25000"/>
                </a:schemeClr>
              </a:solidFill>
              <a:latin typeface="Roboto Medium" charset="0"/>
              <a:ea typeface="Roboto Medium" charset="0"/>
              <a:cs typeface="Roboto Medium" charset="0"/>
            </a:endParaRPr>
          </a:p>
          <a:p>
            <a:r>
              <a:rPr lang="zh-TW" altLang="en-US" dirty="0" smtClean="0">
                <a:solidFill>
                  <a:schemeClr val="tx1">
                    <a:lumMod val="75000"/>
                    <a:lumOff val="25000"/>
                  </a:schemeClr>
                </a:solidFill>
                <a:latin typeface="Roboto Medium" charset="0"/>
                <a:ea typeface="Roboto Medium" charset="0"/>
                <a:cs typeface="Roboto Medium" charset="0"/>
              </a:rPr>
              <a:t>兩</a:t>
            </a:r>
            <a:r>
              <a:rPr lang="zh-TW" altLang="en-US" dirty="0">
                <a:solidFill>
                  <a:schemeClr val="tx1">
                    <a:lumMod val="75000"/>
                    <a:lumOff val="25000"/>
                  </a:schemeClr>
                </a:solidFill>
                <a:latin typeface="Roboto Medium" charset="0"/>
                <a:ea typeface="Roboto Medium" charset="0"/>
                <a:cs typeface="Roboto Medium" charset="0"/>
              </a:rPr>
              <a:t>個界面排列有相同的配色方案，圖標設計，順序和字體</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smtClean="0">
              <a:solidFill>
                <a:schemeClr val="tx1">
                  <a:lumMod val="75000"/>
                  <a:lumOff val="25000"/>
                </a:schemeClr>
              </a:solidFill>
              <a:latin typeface="Roboto Medium" charset="0"/>
              <a:ea typeface="Roboto Medium" charset="0"/>
              <a:cs typeface="Roboto Medium" charset="0"/>
            </a:endParaRPr>
          </a:p>
          <a:p>
            <a:endParaRPr lang="en-US" altLang="zh-TW" dirty="0">
              <a:solidFill>
                <a:schemeClr val="tx1">
                  <a:lumMod val="75000"/>
                  <a:lumOff val="25000"/>
                </a:schemeClr>
              </a:solidFill>
              <a:latin typeface="Roboto Medium" charset="0"/>
              <a:ea typeface="Roboto Medium" charset="0"/>
              <a:cs typeface="Roboto Medium" charset="0"/>
            </a:endParaRPr>
          </a:p>
          <a:p>
            <a:r>
              <a:rPr lang="zh-TW" altLang="en-US" dirty="0">
                <a:solidFill>
                  <a:schemeClr val="tx1">
                    <a:lumMod val="75000"/>
                    <a:lumOff val="25000"/>
                  </a:schemeClr>
                </a:solidFill>
                <a:latin typeface="Roboto Medium" charset="0"/>
                <a:ea typeface="Roboto Medium" charset="0"/>
                <a:cs typeface="Roboto Medium" charset="0"/>
              </a:rPr>
              <a:t>兩種佈局都包括三個級別的八</a:t>
            </a:r>
            <a:r>
              <a:rPr lang="zh-TW" altLang="en-US" dirty="0" smtClean="0">
                <a:solidFill>
                  <a:schemeClr val="tx1">
                    <a:lumMod val="75000"/>
                    <a:lumOff val="25000"/>
                  </a:schemeClr>
                </a:solidFill>
                <a:latin typeface="Roboto Medium" charset="0"/>
                <a:ea typeface="Roboto Medium" charset="0"/>
                <a:cs typeface="Roboto Medium" charset="0"/>
              </a:rPr>
              <a:t>個應用</a:t>
            </a:r>
            <a:r>
              <a:rPr lang="zh-TW" altLang="en-US" dirty="0">
                <a:solidFill>
                  <a:schemeClr val="tx1">
                    <a:lumMod val="75000"/>
                    <a:lumOff val="25000"/>
                  </a:schemeClr>
                </a:solidFill>
                <a:latin typeface="Roboto Medium" charset="0"/>
                <a:ea typeface="Roboto Medium" charset="0"/>
                <a:cs typeface="Roboto Medium" charset="0"/>
              </a:rPr>
              <a:t>功能</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smtClean="0">
              <a:solidFill>
                <a:schemeClr val="tx1">
                  <a:lumMod val="75000"/>
                  <a:lumOff val="25000"/>
                </a:schemeClr>
              </a:solidFill>
              <a:latin typeface="Roboto Medium" charset="0"/>
              <a:ea typeface="Roboto Medium" charset="0"/>
              <a:cs typeface="Roboto Medium" charset="0"/>
            </a:endParaRPr>
          </a:p>
          <a:p>
            <a:r>
              <a:rPr lang="zh-TW" altLang="en-US" dirty="0" smtClean="0">
                <a:solidFill>
                  <a:schemeClr val="tx1">
                    <a:lumMod val="75000"/>
                    <a:lumOff val="25000"/>
                  </a:schemeClr>
                </a:solidFill>
                <a:latin typeface="Roboto Medium" charset="0"/>
                <a:ea typeface="Roboto Medium" charset="0"/>
                <a:cs typeface="Roboto Medium" charset="0"/>
              </a:rPr>
              <a:t>在</a:t>
            </a:r>
            <a:r>
              <a:rPr lang="zh-TW" altLang="en-US" dirty="0">
                <a:solidFill>
                  <a:schemeClr val="tx1">
                    <a:lumMod val="75000"/>
                    <a:lumOff val="25000"/>
                  </a:schemeClr>
                </a:solidFill>
                <a:latin typeface="Roboto Medium" charset="0"/>
                <a:ea typeface="Roboto Medium" charset="0"/>
                <a:cs typeface="Roboto Medium" charset="0"/>
              </a:rPr>
              <a:t>棋盤界面上，觸摸圖標會</a:t>
            </a:r>
            <a:r>
              <a:rPr lang="zh-TW" altLang="en-US" dirty="0" smtClean="0">
                <a:solidFill>
                  <a:schemeClr val="tx1">
                    <a:lumMod val="75000"/>
                    <a:lumOff val="25000"/>
                  </a:schemeClr>
                </a:solidFill>
                <a:latin typeface="Roboto Medium" charset="0"/>
                <a:ea typeface="Roboto Medium" charset="0"/>
                <a:cs typeface="Roboto Medium" charset="0"/>
              </a:rPr>
              <a:t>翻轉介面以</a:t>
            </a:r>
            <a:r>
              <a:rPr lang="zh-TW" altLang="en-US" dirty="0">
                <a:solidFill>
                  <a:schemeClr val="tx1">
                    <a:lumMod val="75000"/>
                    <a:lumOff val="25000"/>
                  </a:schemeClr>
                </a:solidFill>
                <a:latin typeface="Roboto Medium" charset="0"/>
                <a:ea typeface="Roboto Medium" charset="0"/>
                <a:cs typeface="Roboto Medium" charset="0"/>
              </a:rPr>
              <a:t>顯示下一級別的子功能</a:t>
            </a:r>
            <a:r>
              <a:rPr lang="zh-TW" altLang="en-US" dirty="0" smtClean="0">
                <a:solidFill>
                  <a:schemeClr val="tx1">
                    <a:lumMod val="75000"/>
                    <a:lumOff val="25000"/>
                  </a:schemeClr>
                </a:solidFill>
                <a:latin typeface="Roboto Medium" charset="0"/>
                <a:ea typeface="Roboto Medium" charset="0"/>
                <a:cs typeface="Roboto Medium" charset="0"/>
              </a:rPr>
              <a:t>，需要</a:t>
            </a:r>
            <a:r>
              <a:rPr lang="zh-TW" altLang="en-US" dirty="0">
                <a:solidFill>
                  <a:schemeClr val="tx1">
                    <a:lumMod val="75000"/>
                    <a:lumOff val="25000"/>
                  </a:schemeClr>
                </a:solidFill>
                <a:latin typeface="Roboto Medium" charset="0"/>
                <a:ea typeface="Roboto Medium" charset="0"/>
                <a:cs typeface="Roboto Medium" charset="0"/>
              </a:rPr>
              <a:t>點</a:t>
            </a:r>
            <a:r>
              <a:rPr lang="zh-TW" altLang="en-US" dirty="0" smtClean="0">
                <a:solidFill>
                  <a:schemeClr val="tx1">
                    <a:lumMod val="75000"/>
                    <a:lumOff val="25000"/>
                  </a:schemeClr>
                </a:solidFill>
                <a:latin typeface="Roboto Medium" charset="0"/>
                <a:ea typeface="Roboto Medium" charset="0"/>
                <a:cs typeface="Roboto Medium" charset="0"/>
              </a:rPr>
              <a:t>擊返回</a:t>
            </a:r>
            <a:r>
              <a:rPr lang="zh-TW" altLang="en-US" dirty="0">
                <a:solidFill>
                  <a:schemeClr val="tx1">
                    <a:lumMod val="75000"/>
                    <a:lumOff val="25000"/>
                  </a:schemeClr>
                </a:solidFill>
                <a:latin typeface="Roboto Medium" charset="0"/>
                <a:ea typeface="Roboto Medium" charset="0"/>
                <a:cs typeface="Roboto Medium" charset="0"/>
              </a:rPr>
              <a:t>圖</a:t>
            </a:r>
            <a:r>
              <a:rPr lang="zh-TW" altLang="en-US" dirty="0" smtClean="0">
                <a:solidFill>
                  <a:schemeClr val="tx1">
                    <a:lumMod val="75000"/>
                    <a:lumOff val="25000"/>
                  </a:schemeClr>
                </a:solidFill>
                <a:latin typeface="Roboto Medium" charset="0"/>
                <a:ea typeface="Roboto Medium" charset="0"/>
                <a:cs typeface="Roboto Medium" charset="0"/>
              </a:rPr>
              <a:t>標才能返回</a:t>
            </a:r>
            <a:r>
              <a:rPr lang="zh-TW" altLang="en-US" dirty="0">
                <a:solidFill>
                  <a:schemeClr val="tx1">
                    <a:lumMod val="75000"/>
                    <a:lumOff val="25000"/>
                  </a:schemeClr>
                </a:solidFill>
                <a:latin typeface="Roboto Medium" charset="0"/>
                <a:ea typeface="Roboto Medium" charset="0"/>
                <a:cs typeface="Roboto Medium" charset="0"/>
              </a:rPr>
              <a:t>到父級別</a:t>
            </a:r>
            <a:r>
              <a:rPr lang="zh-TW" altLang="en-US" dirty="0" smtClean="0">
                <a:solidFill>
                  <a:schemeClr val="tx1">
                    <a:lumMod val="75000"/>
                    <a:lumOff val="25000"/>
                  </a:schemeClr>
                </a:solidFill>
                <a:latin typeface="Roboto Medium" charset="0"/>
                <a:ea typeface="Roboto Medium" charset="0"/>
                <a:cs typeface="Roboto Medium" charset="0"/>
              </a:rPr>
              <a:t>。</a:t>
            </a:r>
            <a:endParaRPr lang="en-US" altLang="zh-TW" dirty="0">
              <a:solidFill>
                <a:schemeClr val="tx1">
                  <a:lumMod val="75000"/>
                  <a:lumOff val="25000"/>
                </a:schemeClr>
              </a:solidFill>
              <a:latin typeface="Roboto Medium" charset="0"/>
              <a:ea typeface="Roboto Medium" charset="0"/>
              <a:cs typeface="Roboto Medium" charset="0"/>
            </a:endParaRPr>
          </a:p>
          <a:p>
            <a:r>
              <a:rPr lang="zh-TW" altLang="en-US" dirty="0" smtClean="0">
                <a:solidFill>
                  <a:schemeClr val="tx1">
                    <a:lumMod val="75000"/>
                    <a:lumOff val="25000"/>
                  </a:schemeClr>
                </a:solidFill>
                <a:latin typeface="Roboto Medium" charset="0"/>
                <a:ea typeface="Roboto Medium" charset="0"/>
                <a:cs typeface="Roboto Medium" charset="0"/>
              </a:rPr>
              <a:t>在</a:t>
            </a:r>
            <a:r>
              <a:rPr lang="zh-TW" altLang="en-US" dirty="0">
                <a:solidFill>
                  <a:schemeClr val="tx1">
                    <a:lumMod val="75000"/>
                    <a:lumOff val="25000"/>
                  </a:schemeClr>
                </a:solidFill>
                <a:latin typeface="Roboto Medium" charset="0"/>
                <a:ea typeface="Roboto Medium" charset="0"/>
                <a:cs typeface="Roboto Medium" charset="0"/>
              </a:rPr>
              <a:t>分層界面上，觸摸圖</a:t>
            </a:r>
            <a:r>
              <a:rPr lang="zh-TW" altLang="en-US" dirty="0" smtClean="0">
                <a:solidFill>
                  <a:schemeClr val="tx1">
                    <a:lumMod val="75000"/>
                    <a:lumOff val="25000"/>
                  </a:schemeClr>
                </a:solidFill>
                <a:latin typeface="Roboto Medium" charset="0"/>
                <a:ea typeface="Roboto Medium" charset="0"/>
                <a:cs typeface="Roboto Medium" charset="0"/>
              </a:rPr>
              <a:t>標子功能會出現在右側。</a:t>
            </a:r>
            <a:r>
              <a:rPr lang="zh-TW" altLang="en-US" dirty="0">
                <a:solidFill>
                  <a:schemeClr val="tx1">
                    <a:lumMod val="75000"/>
                    <a:lumOff val="25000"/>
                  </a:schemeClr>
                </a:solidFill>
                <a:latin typeface="Roboto Medium" charset="0"/>
                <a:ea typeface="Roboto Medium" charset="0"/>
                <a:cs typeface="Roboto Medium" charset="0"/>
              </a:rPr>
              <a:t>父圖標保持在相同位置。</a:t>
            </a:r>
            <a:endParaRPr lang="en-US" altLang="zh-TW"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268527"/>
            <a:ext cx="5923416"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Equipment</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2050" name="Picture 2" descr="https://ars.els-cdn.com/content/image/1-s2.0-S0141938216301007-gr1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35922"/>
          <a:stretch/>
        </p:blipFill>
        <p:spPr bwMode="auto">
          <a:xfrm>
            <a:off x="1443317" y="4084956"/>
            <a:ext cx="7907611" cy="261159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990903" y="4222716"/>
            <a:ext cx="2698175" cy="369332"/>
          </a:xfrm>
          <a:prstGeom prst="rect">
            <a:avLst/>
          </a:prstGeom>
        </p:spPr>
        <p:txBody>
          <a:bodyPr wrap="none">
            <a:spAutoFit/>
          </a:bodyPr>
          <a:lstStyle/>
          <a:p>
            <a:r>
              <a:rPr lang="zh-TW" altLang="en-US" dirty="0">
                <a:solidFill>
                  <a:srgbClr val="FF9F1B"/>
                </a:solidFill>
                <a:latin typeface="Roboto Medium" charset="0"/>
                <a:ea typeface="Roboto Medium" charset="0"/>
                <a:cs typeface="Roboto Medium" charset="0"/>
              </a:rPr>
              <a:t>凱迪拉克</a:t>
            </a:r>
            <a:r>
              <a:rPr lang="zh-TW" altLang="en-US" dirty="0" smtClean="0">
                <a:solidFill>
                  <a:srgbClr val="FF9F1B"/>
                </a:solidFill>
                <a:latin typeface="Roboto Medium" charset="0"/>
                <a:ea typeface="Roboto Medium" charset="0"/>
                <a:cs typeface="Roboto Medium" charset="0"/>
              </a:rPr>
              <a:t>的</a:t>
            </a:r>
            <a:r>
              <a:rPr lang="zh-TW" altLang="en-US" dirty="0">
                <a:solidFill>
                  <a:srgbClr val="FF9F1B"/>
                </a:solidFill>
                <a:latin typeface="Roboto Medium" charset="0"/>
                <a:ea typeface="Roboto Medium" charset="0"/>
                <a:cs typeface="Roboto Medium" charset="0"/>
              </a:rPr>
              <a:t>棋盤佈局</a:t>
            </a:r>
            <a:r>
              <a:rPr lang="en-US" altLang="zh-TW" dirty="0" smtClean="0">
                <a:solidFill>
                  <a:srgbClr val="FF9F1B"/>
                </a:solidFill>
                <a:latin typeface="Roboto Medium" charset="0"/>
                <a:ea typeface="Roboto Medium" charset="0"/>
                <a:cs typeface="Roboto Medium" charset="0"/>
              </a:rPr>
              <a:t>IVIS</a:t>
            </a:r>
            <a:endParaRPr lang="zh-TW" altLang="en-US" dirty="0">
              <a:solidFill>
                <a:srgbClr val="FF9F1B"/>
              </a:solidFill>
            </a:endParaRPr>
          </a:p>
        </p:txBody>
      </p:sp>
      <p:sp>
        <p:nvSpPr>
          <p:cNvPr id="3" name="矩形 2"/>
          <p:cNvSpPr/>
          <p:nvPr/>
        </p:nvSpPr>
        <p:spPr>
          <a:xfrm>
            <a:off x="6216166" y="4222716"/>
            <a:ext cx="2339102" cy="369332"/>
          </a:xfrm>
          <a:prstGeom prst="rect">
            <a:avLst/>
          </a:prstGeom>
        </p:spPr>
        <p:txBody>
          <a:bodyPr wrap="none">
            <a:spAutoFit/>
          </a:bodyPr>
          <a:lstStyle/>
          <a:p>
            <a:r>
              <a:rPr lang="en-US" altLang="zh-TW" dirty="0">
                <a:solidFill>
                  <a:srgbClr val="FF9F1B"/>
                </a:solidFill>
                <a:latin typeface="Roboto Medium" charset="0"/>
                <a:ea typeface="Roboto Medium" charset="0"/>
                <a:cs typeface="Roboto Medium" charset="0"/>
              </a:rPr>
              <a:t>BMW</a:t>
            </a:r>
            <a:r>
              <a:rPr lang="zh-TW" altLang="en-US" dirty="0" smtClean="0">
                <a:solidFill>
                  <a:srgbClr val="FF9F1B"/>
                </a:solidFill>
                <a:latin typeface="Roboto Medium" charset="0"/>
                <a:ea typeface="Roboto Medium" charset="0"/>
                <a:cs typeface="Roboto Medium" charset="0"/>
              </a:rPr>
              <a:t>的</a:t>
            </a:r>
            <a:r>
              <a:rPr lang="zh-TW" altLang="en-US" dirty="0">
                <a:solidFill>
                  <a:srgbClr val="FF9F1B"/>
                </a:solidFill>
                <a:latin typeface="Roboto Medium" charset="0"/>
                <a:ea typeface="Roboto Medium" charset="0"/>
                <a:cs typeface="Roboto Medium" charset="0"/>
              </a:rPr>
              <a:t>分層</a:t>
            </a:r>
            <a:r>
              <a:rPr lang="zh-TW" altLang="en-US" dirty="0" smtClean="0">
                <a:solidFill>
                  <a:srgbClr val="FF9F1B"/>
                </a:solidFill>
                <a:latin typeface="Roboto Medium" charset="0"/>
                <a:ea typeface="Roboto Medium" charset="0"/>
                <a:cs typeface="Roboto Medium" charset="0"/>
              </a:rPr>
              <a:t>佈局</a:t>
            </a:r>
            <a:r>
              <a:rPr lang="en-US" altLang="zh-TW" dirty="0" smtClean="0">
                <a:solidFill>
                  <a:srgbClr val="FF9F1B"/>
                </a:solidFill>
                <a:latin typeface="Roboto Medium" charset="0"/>
                <a:ea typeface="Roboto Medium" charset="0"/>
                <a:cs typeface="Roboto Medium" charset="0"/>
              </a:rPr>
              <a:t>IVIS</a:t>
            </a:r>
            <a:endParaRPr lang="zh-TW" altLang="en-US" dirty="0">
              <a:solidFill>
                <a:srgbClr val="FF9F1B"/>
              </a:solidFill>
            </a:endParaRPr>
          </a:p>
        </p:txBody>
      </p:sp>
      <p:sp>
        <p:nvSpPr>
          <p:cNvPr id="10" name="矩形 9"/>
          <p:cNvSpPr/>
          <p:nvPr/>
        </p:nvSpPr>
        <p:spPr>
          <a:xfrm>
            <a:off x="2769096" y="6138050"/>
            <a:ext cx="1095172" cy="369332"/>
          </a:xfrm>
          <a:prstGeom prst="rect">
            <a:avLst/>
          </a:prstGeom>
        </p:spPr>
        <p:txBody>
          <a:bodyPr wrap="none">
            <a:spAutoFit/>
          </a:bodyPr>
          <a:lstStyle/>
          <a:p>
            <a:r>
              <a:rPr lang="en-US" altLang="zh-TW" dirty="0" smtClean="0">
                <a:solidFill>
                  <a:srgbClr val="FF9F1B"/>
                </a:solidFill>
                <a:latin typeface="Roboto Medium" charset="0"/>
                <a:ea typeface="Roboto Medium" charset="0"/>
                <a:cs typeface="Roboto Medium" charset="0"/>
              </a:rPr>
              <a:t>13*13cm</a:t>
            </a:r>
            <a:endParaRPr lang="zh-TW" altLang="en-US" dirty="0">
              <a:solidFill>
                <a:srgbClr val="FF9F1B"/>
              </a:solidFill>
            </a:endParaRPr>
          </a:p>
        </p:txBody>
      </p:sp>
      <p:sp>
        <p:nvSpPr>
          <p:cNvPr id="11" name="矩形 10"/>
          <p:cNvSpPr/>
          <p:nvPr/>
        </p:nvSpPr>
        <p:spPr>
          <a:xfrm>
            <a:off x="6870191" y="6143032"/>
            <a:ext cx="1031051" cy="369332"/>
          </a:xfrm>
          <a:prstGeom prst="rect">
            <a:avLst/>
          </a:prstGeom>
        </p:spPr>
        <p:txBody>
          <a:bodyPr wrap="none">
            <a:spAutoFit/>
          </a:bodyPr>
          <a:lstStyle/>
          <a:p>
            <a:r>
              <a:rPr lang="en-US" altLang="zh-TW" dirty="0" smtClean="0">
                <a:solidFill>
                  <a:srgbClr val="FF9F1B"/>
                </a:solidFill>
                <a:latin typeface="Roboto Medium" charset="0"/>
                <a:ea typeface="Roboto Medium" charset="0"/>
                <a:cs typeface="Roboto Medium" charset="0"/>
              </a:rPr>
              <a:t>8*20 cm</a:t>
            </a:r>
            <a:endParaRPr lang="zh-TW" altLang="en-US" dirty="0">
              <a:solidFill>
                <a:srgbClr val="FF9F1B"/>
              </a:solidFill>
            </a:endParaRPr>
          </a:p>
        </p:txBody>
      </p:sp>
      <p:pic>
        <p:nvPicPr>
          <p:cNvPr id="12" name="Picture 2" descr="https://ars.els-cdn.com/content/image/1-s2.0-S0141938216301007-gr3_lrg.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94" b="49856"/>
          <a:stretch/>
        </p:blipFill>
        <p:spPr bwMode="auto">
          <a:xfrm>
            <a:off x="526616" y="3905293"/>
            <a:ext cx="6081485" cy="1443254"/>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p:cNvPicPr>
            <a:picLocks noChangeAspect="1"/>
          </p:cNvPicPr>
          <p:nvPr/>
        </p:nvPicPr>
        <p:blipFill rotWithShape="1">
          <a:blip r:embed="rId5"/>
          <a:srcRect b="49713"/>
          <a:stretch/>
        </p:blipFill>
        <p:spPr>
          <a:xfrm>
            <a:off x="5834708" y="5348547"/>
            <a:ext cx="6081485" cy="1448456"/>
          </a:xfrm>
          <a:prstGeom prst="rect">
            <a:avLst/>
          </a:prstGeom>
        </p:spPr>
      </p:pic>
    </p:spTree>
    <p:extLst>
      <p:ext uri="{BB962C8B-B14F-4D97-AF65-F5344CB8AC3E}">
        <p14:creationId xmlns:p14="http://schemas.microsoft.com/office/powerpoint/2010/main" val="30110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73476"/>
            <a:ext cx="10563726" cy="2246769"/>
          </a:xfrm>
          <a:prstGeom prst="rect">
            <a:avLst/>
          </a:prstGeom>
        </p:spPr>
        <p:txBody>
          <a:bodyPr wrap="square">
            <a:spAutoFit/>
          </a:bodyPr>
          <a:lstStyle/>
          <a:p>
            <a:r>
              <a:rPr lang="zh-TW" altLang="en-US" sz="2000" dirty="0">
                <a:solidFill>
                  <a:schemeClr val="tx1">
                    <a:lumMod val="75000"/>
                    <a:lumOff val="25000"/>
                  </a:schemeClr>
                </a:solidFill>
                <a:latin typeface="Roboto Medium" charset="0"/>
                <a:ea typeface="Roboto Medium" charset="0"/>
                <a:cs typeface="Roboto Medium" charset="0"/>
              </a:rPr>
              <a:t>在該實驗中使用眼動儀（</a:t>
            </a:r>
            <a:r>
              <a:rPr lang="en-US" altLang="zh-TW" sz="2000" dirty="0" err="1">
                <a:solidFill>
                  <a:schemeClr val="tx1">
                    <a:lumMod val="75000"/>
                    <a:lumOff val="25000"/>
                  </a:schemeClr>
                </a:solidFill>
                <a:latin typeface="Roboto Medium" charset="0"/>
                <a:ea typeface="Roboto Medium" charset="0"/>
                <a:cs typeface="Roboto Medium" charset="0"/>
              </a:rPr>
              <a:t>EyeGuide®MobileTracker</a:t>
            </a:r>
            <a:r>
              <a:rPr lang="zh-TW" altLang="en-US" sz="2000" dirty="0">
                <a:solidFill>
                  <a:schemeClr val="tx1">
                    <a:lumMod val="75000"/>
                    <a:lumOff val="25000"/>
                  </a:schemeClr>
                </a:solidFill>
                <a:latin typeface="Roboto Medium" charset="0"/>
                <a:ea typeface="Roboto Medium" charset="0"/>
                <a:cs typeface="Roboto Medium" charset="0"/>
              </a:rPr>
              <a:t>）和生物反饋</a:t>
            </a:r>
            <a:r>
              <a:rPr lang="zh-TW" altLang="en-US" sz="2000" dirty="0" smtClean="0">
                <a:solidFill>
                  <a:schemeClr val="tx1">
                    <a:lumMod val="75000"/>
                    <a:lumOff val="25000"/>
                  </a:schemeClr>
                </a:solidFill>
                <a:latin typeface="Roboto Medium" charset="0"/>
                <a:ea typeface="Roboto Medium" charset="0"/>
                <a:cs typeface="Roboto Medium" charset="0"/>
              </a:rPr>
              <a:t>儀器。</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頭</a:t>
            </a:r>
            <a:r>
              <a:rPr lang="zh-TW" altLang="en-US" sz="2000" dirty="0">
                <a:solidFill>
                  <a:schemeClr val="tx1">
                    <a:lumMod val="75000"/>
                    <a:lumOff val="25000"/>
                  </a:schemeClr>
                </a:solidFill>
                <a:latin typeface="Roboto Medium" charset="0"/>
                <a:ea typeface="Roboto Medium" charset="0"/>
                <a:cs typeface="Roboto Medium" charset="0"/>
              </a:rPr>
              <a:t>戴式眼動儀以</a:t>
            </a:r>
            <a:r>
              <a:rPr lang="en-US" altLang="zh-TW" sz="2000" dirty="0">
                <a:solidFill>
                  <a:schemeClr val="tx1">
                    <a:lumMod val="75000"/>
                    <a:lumOff val="25000"/>
                  </a:schemeClr>
                </a:solidFill>
                <a:latin typeface="Roboto Medium" charset="0"/>
                <a:ea typeface="Roboto Medium" charset="0"/>
                <a:cs typeface="Roboto Medium" charset="0"/>
              </a:rPr>
              <a:t>60</a:t>
            </a:r>
            <a:r>
              <a:rPr lang="zh-TW" altLang="en-US" sz="2000" dirty="0">
                <a:solidFill>
                  <a:schemeClr val="tx1">
                    <a:lumMod val="75000"/>
                    <a:lumOff val="25000"/>
                  </a:schemeClr>
                </a:solidFill>
                <a:latin typeface="Roboto Medium" charset="0"/>
                <a:ea typeface="Roboto Medium" charset="0"/>
                <a:cs typeface="Roboto Medium" charset="0"/>
              </a:rPr>
              <a:t>的採樣頻率操作 </a:t>
            </a:r>
            <a:r>
              <a:rPr lang="en-US" altLang="zh-TW" sz="2000" dirty="0">
                <a:solidFill>
                  <a:schemeClr val="tx1">
                    <a:lumMod val="75000"/>
                    <a:lumOff val="25000"/>
                  </a:schemeClr>
                </a:solidFill>
                <a:latin typeface="Roboto Medium" charset="0"/>
                <a:ea typeface="Roboto Medium" charset="0"/>
                <a:cs typeface="Roboto Medium" charset="0"/>
              </a:rPr>
              <a:t>Hz</a:t>
            </a:r>
            <a:r>
              <a:rPr lang="zh-TW" altLang="en-US" sz="2000" dirty="0">
                <a:solidFill>
                  <a:schemeClr val="tx1">
                    <a:lumMod val="75000"/>
                    <a:lumOff val="25000"/>
                  </a:schemeClr>
                </a:solidFill>
                <a:latin typeface="Roboto Medium" charset="0"/>
                <a:ea typeface="Roboto Medium" charset="0"/>
                <a:cs typeface="Roboto Medium" charset="0"/>
              </a:rPr>
              <a:t>的凝視位置精度為</a:t>
            </a:r>
            <a:r>
              <a:rPr lang="en-US" altLang="zh-TW" sz="2000" dirty="0">
                <a:solidFill>
                  <a:schemeClr val="tx1">
                    <a:lumMod val="75000"/>
                    <a:lumOff val="25000"/>
                  </a:schemeClr>
                </a:solidFill>
                <a:latin typeface="Roboto Medium" charset="0"/>
                <a:ea typeface="Roboto Medium" charset="0"/>
                <a:cs typeface="Roboto Medium" charset="0"/>
              </a:rPr>
              <a:t>0.5°</a:t>
            </a:r>
            <a:r>
              <a:rPr lang="zh-TW" altLang="en-US" sz="2000" dirty="0">
                <a:solidFill>
                  <a:schemeClr val="tx1">
                    <a:lumMod val="75000"/>
                    <a:lumOff val="25000"/>
                  </a:schemeClr>
                </a:solidFill>
                <a:latin typeface="Roboto Medium" charset="0"/>
                <a:ea typeface="Roboto Medium" charset="0"/>
                <a:cs typeface="Roboto Medium" charset="0"/>
              </a:rPr>
              <a:t>，捕獲了操作者的右眼運動</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眼</a:t>
            </a:r>
            <a:r>
              <a:rPr lang="zh-TW" altLang="en-US" sz="2000" dirty="0">
                <a:solidFill>
                  <a:schemeClr val="tx1">
                    <a:lumMod val="75000"/>
                    <a:lumOff val="25000"/>
                  </a:schemeClr>
                </a:solidFill>
                <a:latin typeface="Roboto Medium" charset="0"/>
                <a:ea typeface="Roboto Medium" charset="0"/>
                <a:cs typeface="Roboto Medium" charset="0"/>
              </a:rPr>
              <a:t>動儀使用熱鏡來</a:t>
            </a:r>
            <a:r>
              <a:rPr lang="zh-TW" altLang="en-US" sz="2000" dirty="0">
                <a:solidFill>
                  <a:srgbClr val="FF9F1B"/>
                </a:solidFill>
                <a:latin typeface="Roboto Medium" charset="0"/>
                <a:ea typeface="Roboto Medium" charset="0"/>
                <a:cs typeface="Roboto Medium" charset="0"/>
              </a:rPr>
              <a:t>跟踪眼球</a:t>
            </a:r>
            <a:r>
              <a:rPr lang="zh-TW" altLang="en-US" sz="2000" dirty="0" smtClean="0">
                <a:solidFill>
                  <a:srgbClr val="FF9F1B"/>
                </a:solidFill>
                <a:latin typeface="Roboto Medium" charset="0"/>
                <a:ea typeface="Roboto Medium" charset="0"/>
                <a:cs typeface="Roboto Medium" charset="0"/>
              </a:rPr>
              <a:t>運動</a:t>
            </a:r>
            <a:r>
              <a:rPr lang="zh-TW" altLang="en-US" sz="2000" dirty="0" smtClean="0">
                <a:solidFill>
                  <a:schemeClr val="tx1">
                    <a:lumMod val="75000"/>
                    <a:lumOff val="25000"/>
                  </a:schemeClr>
                </a:solidFill>
                <a:latin typeface="Roboto Medium" charset="0"/>
                <a:ea typeface="Roboto Medium" charset="0"/>
                <a:cs typeface="Roboto Medium" charset="0"/>
              </a:rPr>
              <a:t>不會妨礙視力</a:t>
            </a:r>
            <a:r>
              <a:rPr lang="zh-TW" altLang="en-US" sz="2000" dirty="0" smtClean="0">
                <a:solidFill>
                  <a:schemeClr val="tx1">
                    <a:lumMod val="75000"/>
                    <a:lumOff val="25000"/>
                  </a:schemeClr>
                </a:solidFill>
                <a:latin typeface="Roboto Medium" charset="0"/>
                <a:ea typeface="Roboto Medium" charset="0"/>
                <a:cs typeface="Roboto Medium" charset="0"/>
              </a:rPr>
              <a:t>。在</a:t>
            </a:r>
            <a:r>
              <a:rPr lang="zh-TW" altLang="en-US" sz="2000" dirty="0">
                <a:solidFill>
                  <a:schemeClr val="tx1">
                    <a:lumMod val="75000"/>
                    <a:lumOff val="25000"/>
                  </a:schemeClr>
                </a:solidFill>
                <a:latin typeface="Roboto Medium" charset="0"/>
                <a:ea typeface="Roboto Medium" charset="0"/>
                <a:cs typeface="Roboto Medium" charset="0"/>
              </a:rPr>
              <a:t>實驗過程中，將眼動儀置於駕駛員</a:t>
            </a:r>
            <a:r>
              <a:rPr lang="zh-TW" altLang="en-US" sz="2000" dirty="0" smtClean="0">
                <a:solidFill>
                  <a:schemeClr val="tx1">
                    <a:lumMod val="75000"/>
                    <a:lumOff val="25000"/>
                  </a:schemeClr>
                </a:solidFill>
                <a:latin typeface="Roboto Medium" charset="0"/>
                <a:ea typeface="Roboto Medium" charset="0"/>
                <a:cs typeface="Roboto Medium" charset="0"/>
              </a:rPr>
              <a:t>頭部</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Spirit-10markII </a:t>
            </a:r>
            <a:r>
              <a:rPr lang="en-US" altLang="zh-TW" sz="2000" dirty="0">
                <a:solidFill>
                  <a:schemeClr val="tx1">
                    <a:lumMod val="75000"/>
                    <a:lumOff val="25000"/>
                  </a:schemeClr>
                </a:solidFill>
                <a:latin typeface="Roboto Medium" charset="0"/>
                <a:ea typeface="Roboto Medium" charset="0"/>
                <a:cs typeface="Roboto Medium" charset="0"/>
              </a:rPr>
              <a:t>10-16</a:t>
            </a:r>
            <a:r>
              <a:rPr lang="zh-TW" altLang="en-US" sz="2000" dirty="0">
                <a:solidFill>
                  <a:schemeClr val="tx1">
                    <a:lumMod val="75000"/>
                    <a:lumOff val="25000"/>
                  </a:schemeClr>
                </a:solidFill>
                <a:latin typeface="Roboto Medium" charset="0"/>
                <a:ea typeface="Roboto Medium" charset="0"/>
                <a:cs typeface="Roboto Medium" charset="0"/>
              </a:rPr>
              <a:t>通道生物反饋儀器（精度：</a:t>
            </a:r>
            <a:r>
              <a:rPr lang="en-US" altLang="zh-TW" sz="2000" dirty="0">
                <a:solidFill>
                  <a:schemeClr val="tx1">
                    <a:lumMod val="75000"/>
                    <a:lumOff val="25000"/>
                  </a:schemeClr>
                </a:solidFill>
                <a:latin typeface="Roboto Medium" charset="0"/>
                <a:ea typeface="Roboto Medium" charset="0"/>
                <a:cs typeface="Roboto Medium" charset="0"/>
              </a:rPr>
              <a:t>24</a:t>
            </a:r>
            <a:r>
              <a:rPr lang="zh-TW" altLang="en-US" sz="2000" dirty="0">
                <a:solidFill>
                  <a:schemeClr val="tx1">
                    <a:lumMod val="75000"/>
                    <a:lumOff val="25000"/>
                  </a:schemeClr>
                </a:solidFill>
                <a:latin typeface="Roboto Medium" charset="0"/>
                <a:ea typeface="Roboto Medium" charset="0"/>
                <a:cs typeface="Roboto Medium" charset="0"/>
              </a:rPr>
              <a:t>位</a:t>
            </a:r>
            <a:r>
              <a:rPr lang="en-US" altLang="zh-TW" sz="2000" dirty="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採樣率高達</a:t>
            </a:r>
            <a:r>
              <a:rPr lang="en-US" altLang="zh-TW" sz="2000" dirty="0">
                <a:solidFill>
                  <a:schemeClr val="tx1">
                    <a:lumMod val="75000"/>
                    <a:lumOff val="25000"/>
                  </a:schemeClr>
                </a:solidFill>
                <a:latin typeface="Roboto Medium" charset="0"/>
                <a:ea typeface="Roboto Medium" charset="0"/>
                <a:cs typeface="Roboto Medium" charset="0"/>
              </a:rPr>
              <a:t>8192</a:t>
            </a:r>
            <a:r>
              <a:rPr lang="zh-TW" altLang="en-US" sz="2000" dirty="0">
                <a:solidFill>
                  <a:schemeClr val="tx1">
                    <a:lumMod val="75000"/>
                    <a:lumOff val="25000"/>
                  </a:schemeClr>
                </a:solidFill>
                <a:latin typeface="Roboto Medium" charset="0"/>
                <a:ea typeface="Roboto Medium" charset="0"/>
                <a:cs typeface="Roboto Medium" charset="0"/>
              </a:rPr>
              <a:t>個樣本）</a:t>
            </a:r>
            <a:r>
              <a:rPr lang="zh-TW" altLang="en-US" sz="2000" dirty="0" smtClean="0">
                <a:solidFill>
                  <a:schemeClr val="tx1">
                    <a:lumMod val="75000"/>
                    <a:lumOff val="25000"/>
                  </a:schemeClr>
                </a:solidFill>
                <a:latin typeface="Roboto Medium" charset="0"/>
                <a:ea typeface="Roboto Medium" charset="0"/>
                <a:cs typeface="Roboto Medium" charset="0"/>
              </a:rPr>
              <a:t>記錄受測者</a:t>
            </a:r>
            <a:r>
              <a:rPr lang="zh-TW" altLang="en-US" sz="2000" dirty="0">
                <a:solidFill>
                  <a:schemeClr val="tx1">
                    <a:lumMod val="75000"/>
                    <a:lumOff val="25000"/>
                  </a:schemeClr>
                </a:solidFill>
                <a:latin typeface="Roboto Medium" charset="0"/>
                <a:ea typeface="Roboto Medium" charset="0"/>
                <a:cs typeface="Roboto Medium" charset="0"/>
              </a:rPr>
              <a:t>的生理狀態，包括</a:t>
            </a:r>
            <a:r>
              <a:rPr lang="zh-TW" altLang="en-US" sz="2000" dirty="0">
                <a:solidFill>
                  <a:srgbClr val="FF9F1B"/>
                </a:solidFill>
                <a:latin typeface="Roboto Medium" charset="0"/>
                <a:ea typeface="Roboto Medium" charset="0"/>
                <a:cs typeface="Roboto Medium" charset="0"/>
              </a:rPr>
              <a:t>心電圖（</a:t>
            </a:r>
            <a:r>
              <a:rPr lang="en-US" altLang="zh-TW" sz="2000" dirty="0">
                <a:solidFill>
                  <a:srgbClr val="FF9F1B"/>
                </a:solidFill>
                <a:latin typeface="Roboto Medium" charset="0"/>
                <a:ea typeface="Roboto Medium" charset="0"/>
                <a:cs typeface="Roboto Medium" charset="0"/>
              </a:rPr>
              <a:t>ECG</a:t>
            </a:r>
            <a:r>
              <a:rPr lang="zh-TW" altLang="en-US" sz="2000" dirty="0" smtClean="0">
                <a:solidFill>
                  <a:srgbClr val="FF9F1B"/>
                </a:solidFill>
                <a:latin typeface="Roboto Medium" charset="0"/>
                <a:ea typeface="Roboto Medium" charset="0"/>
                <a:cs typeface="Roboto Medium" charset="0"/>
              </a:rPr>
              <a:t>）</a:t>
            </a:r>
            <a:r>
              <a:rPr lang="zh-TW" altLang="en-US" sz="2000" dirty="0" smtClean="0">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眼球</a:t>
            </a:r>
            <a:r>
              <a:rPr lang="zh-TW" altLang="en-US" sz="2000" dirty="0">
                <a:solidFill>
                  <a:schemeClr val="tx1">
                    <a:lumMod val="75000"/>
                    <a:lumOff val="25000"/>
                  </a:schemeClr>
                </a:solidFill>
                <a:latin typeface="Roboto Medium" charset="0"/>
                <a:ea typeface="Roboto Medium" charset="0"/>
                <a:cs typeface="Roboto Medium" charset="0"/>
              </a:rPr>
              <a:t>電動</a:t>
            </a:r>
            <a:r>
              <a:rPr lang="zh-TW" altLang="en-US" sz="2000" dirty="0" smtClean="0">
                <a:solidFill>
                  <a:schemeClr val="tx1">
                    <a:lumMod val="75000"/>
                    <a:lumOff val="25000"/>
                  </a:schemeClr>
                </a:solidFill>
                <a:latin typeface="Roboto Medium" charset="0"/>
                <a:ea typeface="Roboto Medium" charset="0"/>
                <a:cs typeface="Roboto Medium" charset="0"/>
              </a:rPr>
              <a:t>波。</a:t>
            </a:r>
            <a:endParaRPr lang="en-US" altLang="zh-TW"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ECG</a:t>
            </a:r>
            <a:r>
              <a:rPr lang="zh-TW" altLang="en-US" sz="2000" dirty="0">
                <a:solidFill>
                  <a:schemeClr val="tx1">
                    <a:lumMod val="75000"/>
                    <a:lumOff val="25000"/>
                  </a:schemeClr>
                </a:solidFill>
                <a:latin typeface="Roboto Medium" charset="0"/>
                <a:ea typeface="Roboto Medium" charset="0"/>
                <a:cs typeface="Roboto Medium" charset="0"/>
              </a:rPr>
              <a:t>儀器用於測量和記錄不同位置的</a:t>
            </a:r>
            <a:r>
              <a:rPr lang="en-US" altLang="zh-TW" sz="2000" dirty="0">
                <a:solidFill>
                  <a:schemeClr val="tx1">
                    <a:lumMod val="75000"/>
                    <a:lumOff val="25000"/>
                  </a:schemeClr>
                </a:solidFill>
                <a:latin typeface="Roboto Medium" charset="0"/>
                <a:ea typeface="Roboto Medium" charset="0"/>
                <a:cs typeface="Roboto Medium" charset="0"/>
              </a:rPr>
              <a:t>EEG</a:t>
            </a:r>
            <a:r>
              <a:rPr lang="zh-TW" altLang="en-US" sz="2000" dirty="0">
                <a:solidFill>
                  <a:schemeClr val="tx1">
                    <a:lumMod val="75000"/>
                    <a:lumOff val="25000"/>
                  </a:schemeClr>
                </a:solidFill>
                <a:latin typeface="Roboto Medium" charset="0"/>
                <a:ea typeface="Roboto Medium" charset="0"/>
                <a:cs typeface="Roboto Medium" charset="0"/>
              </a:rPr>
              <a:t>活動（幅度和頻率）以提供週期性反饋信號</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5923416"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Equipment</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pic>
        <p:nvPicPr>
          <p:cNvPr id="3074" name="Picture 2" descr="https://ars.els-cdn.com/content/image/1-s2.0-S0141938216301007-gr2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091" y="4012687"/>
            <a:ext cx="8667750" cy="323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47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7074" y="1174089"/>
            <a:ext cx="10563726" cy="4401205"/>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實驗在標準</a:t>
            </a:r>
            <a:r>
              <a:rPr lang="zh-TW" altLang="en-US" sz="2000" dirty="0">
                <a:solidFill>
                  <a:schemeClr val="tx1">
                    <a:lumMod val="75000"/>
                    <a:lumOff val="25000"/>
                  </a:schemeClr>
                </a:solidFill>
                <a:latin typeface="Roboto Medium" charset="0"/>
                <a:ea typeface="Roboto Medium" charset="0"/>
                <a:cs typeface="Roboto Medium" charset="0"/>
              </a:rPr>
              <a:t>的中國省級雙車道公路（</a:t>
            </a:r>
            <a:r>
              <a:rPr lang="en-US" altLang="zh-TW" sz="2000" dirty="0">
                <a:solidFill>
                  <a:schemeClr val="tx1">
                    <a:lumMod val="75000"/>
                    <a:lumOff val="25000"/>
                  </a:schemeClr>
                </a:solidFill>
                <a:latin typeface="Roboto Medium" charset="0"/>
                <a:ea typeface="Roboto Medium" charset="0"/>
                <a:cs typeface="Roboto Medium" charset="0"/>
              </a:rPr>
              <a:t>3.5</a:t>
            </a:r>
            <a:r>
              <a:rPr lang="zh-TW" altLang="en-US" sz="2000" dirty="0">
                <a:solidFill>
                  <a:schemeClr val="tx1">
                    <a:lumMod val="75000"/>
                    <a:lumOff val="25000"/>
                  </a:schemeClr>
                </a:solidFill>
                <a:latin typeface="Roboto Medium" charset="0"/>
                <a:ea typeface="Roboto Medium" charset="0"/>
                <a:cs typeface="Roboto Medium" charset="0"/>
              </a:rPr>
              <a:t>寬，</a:t>
            </a:r>
            <a:r>
              <a:rPr lang="en-US" altLang="zh-TW" sz="2000" dirty="0">
                <a:solidFill>
                  <a:schemeClr val="tx1">
                    <a:lumMod val="75000"/>
                    <a:lumOff val="25000"/>
                  </a:schemeClr>
                </a:solidFill>
                <a:latin typeface="Roboto Medium" charset="0"/>
                <a:ea typeface="Roboto Medium" charset="0"/>
                <a:cs typeface="Roboto Medium" charset="0"/>
              </a:rPr>
              <a:t>3.5  </a:t>
            </a:r>
            <a:r>
              <a:rPr lang="zh-TW" altLang="en-US" sz="2000" dirty="0">
                <a:solidFill>
                  <a:schemeClr val="tx1">
                    <a:lumMod val="75000"/>
                    <a:lumOff val="25000"/>
                  </a:schemeClr>
                </a:solidFill>
                <a:latin typeface="Roboto Medium" charset="0"/>
                <a:ea typeface="Roboto Medium" charset="0"/>
                <a:cs typeface="Roboto Medium" charset="0"/>
              </a:rPr>
              <a:t>米</a:t>
            </a:r>
            <a:r>
              <a:rPr lang="zh-TW" altLang="en-US" sz="2000" dirty="0" smtClean="0">
                <a:solidFill>
                  <a:schemeClr val="tx1">
                    <a:lumMod val="75000"/>
                    <a:lumOff val="25000"/>
                  </a:schemeClr>
                </a:solidFill>
                <a:latin typeface="Roboto Medium" charset="0"/>
                <a:ea typeface="Roboto Medium" charset="0"/>
                <a:cs typeface="Roboto Medium" charset="0"/>
              </a:rPr>
              <a:t>）進行</a:t>
            </a:r>
            <a:r>
              <a:rPr lang="zh-TW" altLang="en-US" sz="2000" dirty="0" smtClean="0">
                <a:solidFill>
                  <a:schemeClr val="tx1">
                    <a:lumMod val="75000"/>
                    <a:lumOff val="25000"/>
                  </a:schemeClr>
                </a:solidFill>
                <a:latin typeface="Roboto Medium" charset="0"/>
                <a:ea typeface="Roboto Medium" charset="0"/>
                <a:cs typeface="Roboto Medium" charset="0"/>
              </a:rPr>
              <a:t>，長</a:t>
            </a:r>
            <a:r>
              <a:rPr lang="zh-TW" altLang="en-US" sz="2000" dirty="0">
                <a:solidFill>
                  <a:schemeClr val="tx1">
                    <a:lumMod val="75000"/>
                    <a:lumOff val="25000"/>
                  </a:schemeClr>
                </a:solidFill>
                <a:latin typeface="Roboto Medium" charset="0"/>
                <a:ea typeface="Roboto Medium" charset="0"/>
                <a:cs typeface="Roboto Medium" charset="0"/>
              </a:rPr>
              <a:t>約</a:t>
            </a:r>
            <a:r>
              <a:rPr lang="en-US" altLang="zh-TW" sz="2000" dirty="0">
                <a:solidFill>
                  <a:schemeClr val="tx1">
                    <a:lumMod val="75000"/>
                    <a:lumOff val="25000"/>
                  </a:schemeClr>
                </a:solidFill>
                <a:latin typeface="Roboto Medium" charset="0"/>
                <a:ea typeface="Roboto Medium" charset="0"/>
                <a:cs typeface="Roboto Medium" charset="0"/>
              </a:rPr>
              <a:t>60</a:t>
            </a:r>
            <a:r>
              <a:rPr lang="zh-TW" altLang="en-US" sz="2000" dirty="0" smtClean="0">
                <a:solidFill>
                  <a:schemeClr val="tx1">
                    <a:lumMod val="75000"/>
                    <a:lumOff val="25000"/>
                  </a:schemeClr>
                </a:solidFill>
                <a:latin typeface="Roboto Medium" charset="0"/>
                <a:ea typeface="Roboto Medium" charset="0"/>
                <a:cs typeface="Roboto Medium" charset="0"/>
              </a:rPr>
              <a:t>公里沒有</a:t>
            </a:r>
            <a:r>
              <a:rPr lang="zh-TW" altLang="en-US" sz="2000" dirty="0">
                <a:solidFill>
                  <a:schemeClr val="tx1">
                    <a:lumMod val="75000"/>
                    <a:lumOff val="25000"/>
                  </a:schemeClr>
                </a:solidFill>
                <a:latin typeface="Roboto Medium" charset="0"/>
                <a:ea typeface="Roboto Medium" charset="0"/>
                <a:cs typeface="Roboto Medium" charset="0"/>
              </a:rPr>
              <a:t>交叉路口。</a:t>
            </a:r>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沒有</a:t>
            </a:r>
            <a:r>
              <a:rPr lang="zh-TW" altLang="en-US" sz="2000" dirty="0">
                <a:solidFill>
                  <a:schemeClr val="tx1">
                    <a:lumMod val="75000"/>
                    <a:lumOff val="25000"/>
                  </a:schemeClr>
                </a:solidFill>
                <a:latin typeface="Roboto Medium" charset="0"/>
                <a:ea typeface="Roboto Medium" charset="0"/>
                <a:cs typeface="Roboto Medium" charset="0"/>
              </a:rPr>
              <a:t>任何交叉路口</a:t>
            </a:r>
            <a:r>
              <a:rPr lang="zh-TW" altLang="en-US" sz="2000" dirty="0" smtClean="0">
                <a:solidFill>
                  <a:schemeClr val="tx1">
                    <a:lumMod val="75000"/>
                    <a:lumOff val="25000"/>
                  </a:schemeClr>
                </a:solidFill>
                <a:latin typeface="Roboto Medium" charset="0"/>
                <a:ea typeface="Roboto Medium" charset="0"/>
                <a:cs typeface="Roboto Medium" charset="0"/>
              </a:rPr>
              <a:t>或</a:t>
            </a:r>
            <a:r>
              <a:rPr lang="zh-TW" altLang="en-US" sz="2000" dirty="0" smtClean="0">
                <a:solidFill>
                  <a:schemeClr val="tx1">
                    <a:lumMod val="75000"/>
                    <a:lumOff val="25000"/>
                  </a:schemeClr>
                </a:solidFill>
                <a:latin typeface="Roboto Medium" charset="0"/>
                <a:ea typeface="Roboto Medium" charset="0"/>
                <a:cs typeface="Roboto Medium" charset="0"/>
              </a:rPr>
              <a:t>紅綠</a:t>
            </a:r>
            <a:r>
              <a:rPr lang="zh-TW" altLang="en-US" sz="2000" dirty="0">
                <a:solidFill>
                  <a:schemeClr val="tx1">
                    <a:lumMod val="75000"/>
                    <a:lumOff val="25000"/>
                  </a:schemeClr>
                </a:solidFill>
                <a:latin typeface="Roboto Medium" charset="0"/>
                <a:ea typeface="Roboto Medium" charset="0"/>
                <a:cs typeface="Roboto Medium" charset="0"/>
              </a:rPr>
              <a:t>燈</a:t>
            </a:r>
            <a:r>
              <a:rPr lang="zh-TW" altLang="en-US" sz="2000" dirty="0" smtClean="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為期</a:t>
            </a:r>
            <a:r>
              <a:rPr lang="en-US" altLang="zh-TW" sz="2000" dirty="0" smtClean="0">
                <a:solidFill>
                  <a:schemeClr val="tx1">
                    <a:lumMod val="75000"/>
                    <a:lumOff val="25000"/>
                  </a:schemeClr>
                </a:solidFill>
                <a:latin typeface="Roboto Medium" charset="0"/>
                <a:ea typeface="Roboto Medium" charset="0"/>
                <a:cs typeface="Roboto Medium" charset="0"/>
              </a:rPr>
              <a:t>15</a:t>
            </a:r>
            <a:r>
              <a:rPr lang="zh-TW" altLang="en-US" sz="2000" dirty="0" smtClean="0">
                <a:solidFill>
                  <a:schemeClr val="tx1">
                    <a:lumMod val="75000"/>
                    <a:lumOff val="25000"/>
                  </a:schemeClr>
                </a:solidFill>
                <a:latin typeface="Roboto Medium" charset="0"/>
                <a:ea typeface="Roboto Medium" charset="0"/>
                <a:cs typeface="Roboto Medium" charset="0"/>
              </a:rPr>
              <a:t>分鐘</a:t>
            </a:r>
            <a:r>
              <a:rPr lang="zh-TW" altLang="en-US" sz="2000" dirty="0">
                <a:solidFill>
                  <a:schemeClr val="tx1">
                    <a:lumMod val="75000"/>
                    <a:lumOff val="25000"/>
                  </a:schemeClr>
                </a:solidFill>
                <a:latin typeface="Roboto Medium" charset="0"/>
                <a:ea typeface="Roboto Medium" charset="0"/>
                <a:cs typeface="Roboto Medium" charset="0"/>
              </a:rPr>
              <a:t>。存在典型的路邊物體，例如交通標誌</a:t>
            </a:r>
            <a:r>
              <a:rPr lang="zh-TW" altLang="en-US" sz="2000" dirty="0" smtClean="0">
                <a:solidFill>
                  <a:schemeClr val="tx1">
                    <a:lumMod val="75000"/>
                    <a:lumOff val="25000"/>
                  </a:schemeClr>
                </a:solidFill>
                <a:latin typeface="Roboto Medium" charset="0"/>
                <a:ea typeface="Roboto Medium" charset="0"/>
                <a:cs typeface="Roboto Medium" charset="0"/>
              </a:rPr>
              <a:t>和路燈</a:t>
            </a:r>
            <a:r>
              <a:rPr lang="zh-TW" altLang="en-US" sz="2000" dirty="0">
                <a:solidFill>
                  <a:schemeClr val="tx1">
                    <a:lumMod val="75000"/>
                    <a:lumOff val="25000"/>
                  </a:schemeClr>
                </a:solidFill>
                <a:latin typeface="Roboto Medium" charset="0"/>
                <a:ea typeface="Roboto Medium" charset="0"/>
                <a:cs typeface="Roboto Medium" charset="0"/>
              </a:rPr>
              <a:t>。道路上</a:t>
            </a:r>
            <a:r>
              <a:rPr lang="zh-TW" altLang="en-US" sz="2000" dirty="0" smtClean="0">
                <a:solidFill>
                  <a:schemeClr val="tx1">
                    <a:lumMod val="75000"/>
                    <a:lumOff val="25000"/>
                  </a:schemeClr>
                </a:solidFill>
                <a:latin typeface="Roboto Medium" charset="0"/>
                <a:ea typeface="Roboto Medium" charset="0"/>
                <a:cs typeface="Roboto Medium" charset="0"/>
              </a:rPr>
              <a:t>的</a:t>
            </a:r>
            <a:r>
              <a:rPr lang="zh-TW" altLang="en-US" sz="2000" dirty="0" smtClean="0">
                <a:solidFill>
                  <a:schemeClr val="tx1">
                    <a:lumMod val="75000"/>
                    <a:lumOff val="25000"/>
                  </a:schemeClr>
                </a:solidFill>
                <a:latin typeface="Roboto Medium" charset="0"/>
                <a:ea typeface="Roboto Medium" charset="0"/>
                <a:cs typeface="Roboto Medium" charset="0"/>
              </a:rPr>
              <a:t>車</a:t>
            </a:r>
            <a:r>
              <a:rPr lang="zh-TW" altLang="en-US" sz="2000" dirty="0">
                <a:solidFill>
                  <a:schemeClr val="tx1">
                    <a:lumMod val="75000"/>
                    <a:lumOff val="25000"/>
                  </a:schemeClr>
                </a:solidFill>
                <a:latin typeface="Roboto Medium" charset="0"/>
                <a:ea typeface="Roboto Medium" charset="0"/>
                <a:cs typeface="Roboto Medium" charset="0"/>
              </a:rPr>
              <a:t>流</a:t>
            </a:r>
            <a:r>
              <a:rPr lang="zh-TW" altLang="en-US" sz="2000" dirty="0" smtClean="0">
                <a:solidFill>
                  <a:schemeClr val="tx1">
                    <a:lumMod val="75000"/>
                    <a:lumOff val="25000"/>
                  </a:schemeClr>
                </a:solidFill>
                <a:latin typeface="Roboto Medium" charset="0"/>
                <a:ea typeface="Roboto Medium" charset="0"/>
                <a:cs typeface="Roboto Medium" charset="0"/>
              </a:rPr>
              <a:t>量</a:t>
            </a:r>
            <a:r>
              <a:rPr lang="zh-TW" altLang="en-US" sz="2000" dirty="0">
                <a:solidFill>
                  <a:schemeClr val="tx1">
                    <a:lumMod val="75000"/>
                    <a:lumOff val="25000"/>
                  </a:schemeClr>
                </a:solidFill>
                <a:latin typeface="Roboto Medium" charset="0"/>
                <a:ea typeface="Roboto Medium" charset="0"/>
                <a:cs typeface="Roboto Medium" charset="0"/>
              </a:rPr>
              <a:t>通常很小。汽車可以</a:t>
            </a:r>
            <a:r>
              <a:rPr lang="zh-TW" altLang="en-US" sz="2000" dirty="0" smtClean="0">
                <a:solidFill>
                  <a:schemeClr val="tx1">
                    <a:lumMod val="75000"/>
                    <a:lumOff val="25000"/>
                  </a:schemeClr>
                </a:solidFill>
                <a:latin typeface="Roboto Medium" charset="0"/>
                <a:ea typeface="Roboto Medium" charset="0"/>
                <a:cs typeface="Roboto Medium" charset="0"/>
              </a:rPr>
              <a:t>在道路上</a:t>
            </a:r>
            <a:r>
              <a:rPr lang="zh-TW" altLang="en-US" sz="2000" dirty="0">
                <a:solidFill>
                  <a:schemeClr val="tx1">
                    <a:lumMod val="75000"/>
                    <a:lumOff val="25000"/>
                  </a:schemeClr>
                </a:solidFill>
                <a:latin typeface="Roboto Medium" charset="0"/>
                <a:ea typeface="Roboto Medium" charset="0"/>
                <a:cs typeface="Roboto Medium" charset="0"/>
              </a:rPr>
              <a:t>平穩</a:t>
            </a:r>
            <a:r>
              <a:rPr lang="zh-TW" altLang="en-US" sz="2000" dirty="0" smtClean="0">
                <a:solidFill>
                  <a:schemeClr val="tx1">
                    <a:lumMod val="75000"/>
                    <a:lumOff val="25000"/>
                  </a:schemeClr>
                </a:solidFill>
                <a:latin typeface="Roboto Medium" charset="0"/>
                <a:ea typeface="Roboto Medium" charset="0"/>
                <a:cs typeface="Roboto Medium" charset="0"/>
              </a:rPr>
              <a:t>行駛。</a:t>
            </a:r>
            <a:endParaRPr lang="zh-TW" altLang="en-US" sz="2000" dirty="0">
              <a:solidFill>
                <a:schemeClr val="tx1">
                  <a:lumMod val="75000"/>
                  <a:lumOff val="25000"/>
                </a:schemeClr>
              </a:solidFill>
              <a:latin typeface="Roboto Medium" charset="0"/>
              <a:ea typeface="Roboto Medium" charset="0"/>
              <a:cs typeface="Roboto Medium" charset="0"/>
            </a:endParaRPr>
          </a:p>
          <a:p>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自</a:t>
            </a:r>
            <a:r>
              <a:rPr lang="zh-TW" altLang="en-US" sz="2000" dirty="0">
                <a:solidFill>
                  <a:schemeClr val="tx1">
                    <a:lumMod val="75000"/>
                    <a:lumOff val="25000"/>
                  </a:schemeClr>
                </a:solidFill>
                <a:latin typeface="Roboto Medium" charset="0"/>
                <a:ea typeface="Roboto Medium" charset="0"/>
                <a:cs typeface="Roboto Medium" charset="0"/>
              </a:rPr>
              <a:t>變項：</a:t>
            </a:r>
          </a:p>
          <a:p>
            <a:r>
              <a:rPr lang="zh-TW" altLang="en-US" sz="2000" dirty="0">
                <a:solidFill>
                  <a:schemeClr val="tx1">
                    <a:lumMod val="75000"/>
                    <a:lumOff val="25000"/>
                  </a:schemeClr>
                </a:solidFill>
                <a:latin typeface="Roboto Medium" charset="0"/>
                <a:ea typeface="Roboto Medium" charset="0"/>
                <a:cs typeface="Roboto Medium" charset="0"/>
              </a:rPr>
              <a:t>兩種佈局模式：棋盤式、階層式</a:t>
            </a:r>
          </a:p>
          <a:p>
            <a:r>
              <a:rPr lang="zh-TW" altLang="en-US" sz="2000" dirty="0">
                <a:solidFill>
                  <a:schemeClr val="tx1">
                    <a:lumMod val="75000"/>
                    <a:lumOff val="25000"/>
                  </a:schemeClr>
                </a:solidFill>
                <a:latin typeface="Roboto Medium" charset="0"/>
                <a:ea typeface="Roboto Medium" charset="0"/>
                <a:cs typeface="Roboto Medium" charset="0"/>
              </a:rPr>
              <a:t>速度：</a:t>
            </a:r>
            <a:r>
              <a:rPr lang="en-US" altLang="zh-TW" sz="2000" dirty="0">
                <a:solidFill>
                  <a:schemeClr val="tx1">
                    <a:lumMod val="75000"/>
                    <a:lumOff val="25000"/>
                  </a:schemeClr>
                </a:solidFill>
                <a:latin typeface="Roboto Medium" charset="0"/>
                <a:ea typeface="Roboto Medium" charset="0"/>
                <a:cs typeface="Roboto Medium" charset="0"/>
              </a:rPr>
              <a:t>0</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30</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60</a:t>
            </a:r>
            <a:r>
              <a:rPr lang="zh-TW" altLang="en-US" sz="2000" dirty="0">
                <a:solidFill>
                  <a:schemeClr val="tx1">
                    <a:lumMod val="75000"/>
                    <a:lumOff val="25000"/>
                  </a:schemeClr>
                </a:solidFill>
                <a:latin typeface="Roboto Medium" charset="0"/>
                <a:ea typeface="Roboto Medium" charset="0"/>
                <a:cs typeface="Roboto Medium" charset="0"/>
              </a:rPr>
              <a:t>、</a:t>
            </a:r>
            <a:r>
              <a:rPr lang="en-US" altLang="zh-TW" sz="2000" dirty="0">
                <a:solidFill>
                  <a:schemeClr val="tx1">
                    <a:lumMod val="75000"/>
                    <a:lumOff val="25000"/>
                  </a:schemeClr>
                </a:solidFill>
                <a:latin typeface="Roboto Medium" charset="0"/>
                <a:ea typeface="Roboto Medium" charset="0"/>
                <a:cs typeface="Roboto Medium" charset="0"/>
              </a:rPr>
              <a:t>80KM/h</a:t>
            </a:r>
          </a:p>
          <a:p>
            <a:r>
              <a:rPr lang="en-US" altLang="zh-TW" sz="2000" dirty="0">
                <a:solidFill>
                  <a:schemeClr val="tx1">
                    <a:lumMod val="75000"/>
                    <a:lumOff val="25000"/>
                  </a:schemeClr>
                </a:solidFill>
                <a:latin typeface="Roboto Medium" charset="0"/>
                <a:ea typeface="Roboto Medium" charset="0"/>
                <a:cs typeface="Roboto Medium" charset="0"/>
              </a:rPr>
              <a:t>(</a:t>
            </a:r>
            <a:r>
              <a:rPr lang="en-US" altLang="zh-TW" sz="2000" dirty="0" smtClean="0">
                <a:solidFill>
                  <a:schemeClr val="tx1">
                    <a:lumMod val="75000"/>
                    <a:lumOff val="25000"/>
                  </a:schemeClr>
                </a:solidFill>
                <a:latin typeface="Roboto Medium" charset="0"/>
                <a:ea typeface="Roboto Medium" charset="0"/>
                <a:cs typeface="Roboto Medium" charset="0"/>
              </a:rPr>
              <a:t>24</a:t>
            </a:r>
            <a:r>
              <a:rPr lang="zh-TW" altLang="en-US" sz="2000" dirty="0">
                <a:solidFill>
                  <a:schemeClr val="tx1">
                    <a:lumMod val="75000"/>
                    <a:lumOff val="25000"/>
                  </a:schemeClr>
                </a:solidFill>
                <a:latin typeface="Roboto Medium" charset="0"/>
                <a:ea typeface="Roboto Medium" charset="0"/>
                <a:cs typeface="Roboto Medium" charset="0"/>
              </a:rPr>
              <a:t>名參與者分為</a:t>
            </a:r>
            <a:r>
              <a:rPr lang="en-US" altLang="zh-TW" sz="2000" dirty="0">
                <a:solidFill>
                  <a:schemeClr val="tx1">
                    <a:lumMod val="75000"/>
                    <a:lumOff val="25000"/>
                  </a:schemeClr>
                </a:solidFill>
                <a:latin typeface="Roboto Medium" charset="0"/>
                <a:ea typeface="Roboto Medium" charset="0"/>
                <a:cs typeface="Roboto Medium" charset="0"/>
              </a:rPr>
              <a:t>4</a:t>
            </a:r>
            <a:r>
              <a:rPr lang="zh-TW" altLang="en-US" sz="2000" dirty="0">
                <a:solidFill>
                  <a:schemeClr val="tx1">
                    <a:lumMod val="75000"/>
                    <a:lumOff val="25000"/>
                  </a:schemeClr>
                </a:solidFill>
                <a:latin typeface="Roboto Medium" charset="0"/>
                <a:ea typeface="Roboto Medium" charset="0"/>
                <a:cs typeface="Roboto Medium" charset="0"/>
              </a:rPr>
              <a:t>組不同的行駛速度：</a:t>
            </a:r>
            <a:r>
              <a:rPr lang="en-US" altLang="zh-TW" sz="2000" dirty="0">
                <a:solidFill>
                  <a:schemeClr val="tx1">
                    <a:lumMod val="75000"/>
                    <a:lumOff val="25000"/>
                  </a:schemeClr>
                </a:solidFill>
                <a:latin typeface="Roboto Medium" charset="0"/>
                <a:ea typeface="Roboto Medium" charset="0"/>
                <a:cs typeface="Roboto Medium" charset="0"/>
              </a:rPr>
              <a:t>0,30,60</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a:solidFill>
                  <a:schemeClr val="tx1">
                    <a:lumMod val="75000"/>
                    <a:lumOff val="25000"/>
                  </a:schemeClr>
                </a:solidFill>
                <a:latin typeface="Roboto Medium" charset="0"/>
                <a:ea typeface="Roboto Medium" charset="0"/>
                <a:cs typeface="Roboto Medium" charset="0"/>
              </a:rPr>
              <a:t>80  km / </a:t>
            </a:r>
            <a:r>
              <a:rPr lang="en-US" altLang="zh-TW" sz="2000" dirty="0" smtClean="0">
                <a:solidFill>
                  <a:schemeClr val="tx1">
                    <a:lumMod val="75000"/>
                    <a:lumOff val="25000"/>
                  </a:schemeClr>
                </a:solidFill>
                <a:latin typeface="Roboto Medium" charset="0"/>
                <a:ea typeface="Roboto Medium" charset="0"/>
                <a:cs typeface="Roboto Medium" charset="0"/>
              </a:rPr>
              <a:t>h</a:t>
            </a:r>
            <a:r>
              <a:rPr lang="zh-TW" altLang="en-US" sz="2000" dirty="0" smtClean="0">
                <a:solidFill>
                  <a:schemeClr val="tx1">
                    <a:lumMod val="75000"/>
                    <a:lumOff val="25000"/>
                  </a:schemeClr>
                </a:solidFill>
                <a:latin typeface="Roboto Medium" charset="0"/>
                <a:ea typeface="Roboto Medium" charset="0"/>
                <a:cs typeface="Roboto Medium" charset="0"/>
              </a:rPr>
              <a:t>，但兩個佈局方式都會使用</a:t>
            </a:r>
            <a:r>
              <a:rPr lang="en-US" altLang="zh-TW"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依變項</a:t>
            </a:r>
            <a:r>
              <a:rPr lang="zh-TW" altLang="en-US" sz="2000" dirty="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可用性、安全</a:t>
            </a:r>
            <a:r>
              <a:rPr lang="zh-TW" altLang="en-US" sz="2000" dirty="0">
                <a:solidFill>
                  <a:schemeClr val="tx1">
                    <a:lumMod val="75000"/>
                    <a:lumOff val="25000"/>
                  </a:schemeClr>
                </a:solidFill>
                <a:latin typeface="Roboto Medium" charset="0"/>
                <a:ea typeface="Roboto Medium" charset="0"/>
                <a:cs typeface="Roboto Medium" charset="0"/>
              </a:rPr>
              <a:t>性</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可用性</a:t>
            </a:r>
            <a:r>
              <a:rPr lang="zh-TW" altLang="en-US" sz="2000" dirty="0">
                <a:solidFill>
                  <a:schemeClr val="tx1">
                    <a:lumMod val="75000"/>
                    <a:lumOff val="25000"/>
                  </a:schemeClr>
                </a:solidFill>
                <a:latin typeface="Roboto Medium" charset="0"/>
                <a:ea typeface="Roboto Medium" charset="0"/>
                <a:cs typeface="Roboto Medium" charset="0"/>
              </a:rPr>
              <a:t>指數包括四組數據：任務完成時間，錯誤數量，</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a:solidFill>
                  <a:schemeClr val="tx1">
                    <a:lumMod val="75000"/>
                    <a:lumOff val="25000"/>
                  </a:schemeClr>
                </a:solidFill>
                <a:latin typeface="Roboto Medium" charset="0"/>
                <a:ea typeface="Roboto Medium" charset="0"/>
                <a:cs typeface="Roboto Medium" charset="0"/>
              </a:rPr>
              <a:t>SUS</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安全</a:t>
            </a:r>
            <a:r>
              <a:rPr lang="zh-TW" altLang="en-US" sz="2000" dirty="0">
                <a:solidFill>
                  <a:schemeClr val="tx1">
                    <a:lumMod val="75000"/>
                    <a:lumOff val="25000"/>
                  </a:schemeClr>
                </a:solidFill>
                <a:latin typeface="Roboto Medium" charset="0"/>
                <a:ea typeface="Roboto Medium" charset="0"/>
                <a:cs typeface="Roboto Medium" charset="0"/>
              </a:rPr>
              <a:t>性</a:t>
            </a:r>
            <a:r>
              <a:rPr lang="zh-TW" altLang="en-US" sz="2000" dirty="0">
                <a:solidFill>
                  <a:schemeClr val="tx1">
                    <a:lumMod val="75000"/>
                    <a:lumOff val="25000"/>
                  </a:schemeClr>
                </a:solidFill>
                <a:latin typeface="Roboto Medium" charset="0"/>
                <a:ea typeface="Roboto Medium" charset="0"/>
                <a:cs typeface="Roboto Medium" charset="0"/>
              </a:rPr>
              <a:t>包括平均掃視</a:t>
            </a:r>
            <a:r>
              <a:rPr lang="zh-TW" altLang="en-US" sz="2000" dirty="0" smtClean="0">
                <a:solidFill>
                  <a:schemeClr val="tx1">
                    <a:lumMod val="75000"/>
                    <a:lumOff val="25000"/>
                  </a:schemeClr>
                </a:solidFill>
                <a:latin typeface="Roboto Medium" charset="0"/>
                <a:ea typeface="Roboto Medium" charset="0"/>
                <a:cs typeface="Roboto Medium" charset="0"/>
              </a:rPr>
              <a:t>時間、平均</a:t>
            </a:r>
            <a:r>
              <a:rPr lang="zh-TW" altLang="en-US" sz="2000" dirty="0">
                <a:solidFill>
                  <a:schemeClr val="tx1">
                    <a:lumMod val="75000"/>
                    <a:lumOff val="25000"/>
                  </a:schemeClr>
                </a:solidFill>
                <a:latin typeface="Roboto Medium" charset="0"/>
                <a:ea typeface="Roboto Medium" charset="0"/>
                <a:cs typeface="Roboto Medium" charset="0"/>
              </a:rPr>
              <a:t>掃視</a:t>
            </a:r>
            <a:r>
              <a:rPr lang="zh-TW" altLang="en-US" sz="2000" dirty="0" smtClean="0">
                <a:solidFill>
                  <a:schemeClr val="tx1">
                    <a:lumMod val="75000"/>
                    <a:lumOff val="25000"/>
                  </a:schemeClr>
                </a:solidFill>
                <a:latin typeface="Roboto Medium" charset="0"/>
                <a:ea typeface="Roboto Medium" charset="0"/>
                <a:cs typeface="Roboto Medium" charset="0"/>
              </a:rPr>
              <a:t>次數、眨眼</a:t>
            </a:r>
            <a:r>
              <a:rPr lang="zh-TW" altLang="en-US" sz="2000" dirty="0">
                <a:solidFill>
                  <a:schemeClr val="tx1">
                    <a:lumMod val="75000"/>
                    <a:lumOff val="25000"/>
                  </a:schemeClr>
                </a:solidFill>
                <a:latin typeface="Roboto Medium" charset="0"/>
                <a:ea typeface="Roboto Medium" charset="0"/>
                <a:cs typeface="Roboto Medium" charset="0"/>
              </a:rPr>
              <a:t>頻率和</a:t>
            </a:r>
            <a:r>
              <a:rPr lang="zh-TW" altLang="en-US" sz="2000" dirty="0" smtClean="0">
                <a:solidFill>
                  <a:schemeClr val="tx1">
                    <a:lumMod val="75000"/>
                    <a:lumOff val="25000"/>
                  </a:schemeClr>
                </a:solidFill>
                <a:latin typeface="Roboto Medium" charset="0"/>
                <a:ea typeface="Roboto Medium" charset="0"/>
                <a:cs typeface="Roboto Medium" charset="0"/>
              </a:rPr>
              <a:t>心電圖</a:t>
            </a:r>
            <a:r>
              <a:rPr lang="en-US" altLang="zh-TW" sz="2000" dirty="0" smtClean="0">
                <a:solidFill>
                  <a:schemeClr val="tx1">
                    <a:lumMod val="75000"/>
                    <a:lumOff val="25000"/>
                  </a:schemeClr>
                </a:solidFill>
                <a:latin typeface="Roboto Medium" charset="0"/>
                <a:ea typeface="Roboto Medium" charset="0"/>
                <a:cs typeface="Roboto Medium" charset="0"/>
              </a:rPr>
              <a:t>(ECG)</a:t>
            </a:r>
            <a:r>
              <a:rPr lang="zh-TW" altLang="en-US" sz="2000" dirty="0" smtClean="0">
                <a:solidFill>
                  <a:schemeClr val="tx1">
                    <a:lumMod val="75000"/>
                    <a:lumOff val="25000"/>
                  </a:schemeClr>
                </a:solidFill>
                <a:latin typeface="Roboto Medium" charset="0"/>
                <a:ea typeface="Roboto Medium" charset="0"/>
                <a:cs typeface="Roboto Medium" charset="0"/>
              </a:rPr>
              <a:t>數據</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p:txBody>
      </p:sp>
      <p:sp>
        <p:nvSpPr>
          <p:cNvPr id="17" name="TextBox 16"/>
          <p:cNvSpPr txBox="1"/>
          <p:nvPr/>
        </p:nvSpPr>
        <p:spPr>
          <a:xfrm>
            <a:off x="902560" y="504035"/>
            <a:ext cx="7494359"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Experimental design</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162795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353895" y="1037968"/>
            <a:ext cx="1113073" cy="1637969"/>
          </a:xfrm>
          <a:prstGeom prst="rect">
            <a:avLst/>
          </a:prstGeom>
          <a:noFill/>
          <a:ln w="1143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2560" y="1266483"/>
            <a:ext cx="10563726" cy="4401205"/>
          </a:xfrm>
          <a:prstGeom prst="rect">
            <a:avLst/>
          </a:prstGeom>
        </p:spPr>
        <p:txBody>
          <a:bodyPr wrap="square">
            <a:spAutoFit/>
          </a:bodyPr>
          <a:lstStyle/>
          <a:p>
            <a:r>
              <a:rPr lang="zh-TW" altLang="en-US" sz="2000" dirty="0" smtClean="0">
                <a:solidFill>
                  <a:schemeClr val="tx1">
                    <a:lumMod val="75000"/>
                    <a:lumOff val="25000"/>
                  </a:schemeClr>
                </a:solidFill>
                <a:latin typeface="Roboto Medium" charset="0"/>
                <a:ea typeface="Roboto Medium" charset="0"/>
                <a:cs typeface="Roboto Medium" charset="0"/>
              </a:rPr>
              <a:t>實驗程序：</a:t>
            </a:r>
            <a:endParaRPr lang="en-US" altLang="zh-TW" sz="2000" dirty="0">
              <a:solidFill>
                <a:schemeClr val="tx1">
                  <a:lumMod val="75000"/>
                  <a:lumOff val="25000"/>
                </a:schemeClr>
              </a:solidFill>
              <a:latin typeface="Roboto Medium" charset="0"/>
              <a:ea typeface="Roboto Medium" charset="0"/>
              <a:cs typeface="Roboto Medium" charset="0"/>
            </a:endParaRPr>
          </a:p>
          <a:p>
            <a:endParaRPr lang="zh-TW" altLang="en-US" sz="2000" dirty="0">
              <a:solidFill>
                <a:schemeClr val="tx1">
                  <a:lumMod val="75000"/>
                  <a:lumOff val="25000"/>
                </a:schemeClr>
              </a:solidFill>
              <a:latin typeface="Roboto Medium" charset="0"/>
              <a:ea typeface="Roboto Medium" charset="0"/>
              <a:cs typeface="Roboto Medium" charset="0"/>
            </a:endParaRPr>
          </a:p>
          <a:p>
            <a:pPr marL="342900" indent="-342900">
              <a:buAutoNum type="arabicPeriod"/>
            </a:pPr>
            <a:r>
              <a:rPr lang="zh-TW" altLang="en-US" sz="2000" dirty="0" smtClean="0">
                <a:solidFill>
                  <a:schemeClr val="tx1">
                    <a:lumMod val="75000"/>
                    <a:lumOff val="25000"/>
                  </a:schemeClr>
                </a:solidFill>
                <a:latin typeface="Roboto Medium" charset="0"/>
                <a:ea typeface="Roboto Medium" charset="0"/>
                <a:cs typeface="Roboto Medium" charset="0"/>
              </a:rPr>
              <a:t>所有受測者接受實驗前練習，</a:t>
            </a:r>
            <a:r>
              <a:rPr lang="zh-TW" altLang="en-US" sz="2000" dirty="0">
                <a:solidFill>
                  <a:schemeClr val="tx1">
                    <a:lumMod val="75000"/>
                    <a:lumOff val="25000"/>
                  </a:schemeClr>
                </a:solidFill>
                <a:latin typeface="Roboto Medium" charset="0"/>
                <a:ea typeface="Roboto Medium" charset="0"/>
                <a:cs typeface="Roboto Medium" charset="0"/>
              </a:rPr>
              <a:t>以減輕額外的心理負擔</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2.</a:t>
            </a:r>
            <a:r>
              <a:rPr lang="zh-TW" altLang="en-US" sz="2000" dirty="0" smtClean="0">
                <a:solidFill>
                  <a:schemeClr val="tx1">
                    <a:lumMod val="75000"/>
                    <a:lumOff val="25000"/>
                  </a:schemeClr>
                </a:solidFill>
                <a:latin typeface="Roboto Medium" charset="0"/>
                <a:ea typeface="Roboto Medium" charset="0"/>
                <a:cs typeface="Roboto Medium" charset="0"/>
              </a:rPr>
              <a:t>每個受</a:t>
            </a:r>
            <a:r>
              <a:rPr lang="zh-TW" altLang="en-US" sz="2000" dirty="0">
                <a:solidFill>
                  <a:schemeClr val="tx1">
                    <a:lumMod val="75000"/>
                    <a:lumOff val="25000"/>
                  </a:schemeClr>
                </a:solidFill>
                <a:latin typeface="Roboto Medium" charset="0"/>
                <a:ea typeface="Roboto Medium" charset="0"/>
                <a:cs typeface="Roboto Medium" charset="0"/>
              </a:rPr>
              <a:t>測</a:t>
            </a:r>
            <a:r>
              <a:rPr lang="zh-TW" altLang="en-US" sz="2000" dirty="0" smtClean="0">
                <a:solidFill>
                  <a:schemeClr val="tx1">
                    <a:lumMod val="75000"/>
                    <a:lumOff val="25000"/>
                  </a:schemeClr>
                </a:solidFill>
                <a:latin typeface="Roboto Medium" charset="0"/>
                <a:ea typeface="Roboto Medium" charset="0"/>
                <a:cs typeface="Roboto Medium" charset="0"/>
              </a:rPr>
              <a:t>者</a:t>
            </a:r>
            <a:r>
              <a:rPr lang="zh-TW" altLang="en-US" sz="2000" dirty="0">
                <a:solidFill>
                  <a:schemeClr val="tx1">
                    <a:lumMod val="75000"/>
                    <a:lumOff val="25000"/>
                  </a:schemeClr>
                </a:solidFill>
                <a:latin typeface="Roboto Medium" charset="0"/>
                <a:ea typeface="Roboto Medium" charset="0"/>
                <a:cs typeface="Roboto Medium" charset="0"/>
              </a:rPr>
              <a:t>都坐在車內並將汽車座椅調整到舒適的位置，以便安全駕駛並方便</a:t>
            </a:r>
            <a:r>
              <a:rPr lang="zh-TW" altLang="en-US" sz="2000" dirty="0" smtClean="0">
                <a:solidFill>
                  <a:schemeClr val="tx1">
                    <a:lumMod val="75000"/>
                    <a:lumOff val="25000"/>
                  </a:schemeClr>
                </a:solidFill>
                <a:latin typeface="Roboto Medium" charset="0"/>
                <a:ea typeface="Roboto Medium" charset="0"/>
                <a:cs typeface="Roboto Medium" charset="0"/>
              </a:rPr>
              <a:t>地點</a:t>
            </a:r>
            <a:r>
              <a:rPr lang="zh-TW" altLang="en-US" sz="2000" dirty="0">
                <a:solidFill>
                  <a:schemeClr val="tx1">
                    <a:lumMod val="75000"/>
                    <a:lumOff val="25000"/>
                  </a:schemeClr>
                </a:solidFill>
                <a:latin typeface="Roboto Medium" charset="0"/>
                <a:ea typeface="Roboto Medium" charset="0"/>
                <a:cs typeface="Roboto Medium" charset="0"/>
              </a:rPr>
              <a:t>選</a:t>
            </a:r>
            <a:r>
              <a:rPr lang="zh-TW" altLang="en-US" sz="2000" dirty="0" smtClean="0">
                <a:solidFill>
                  <a:schemeClr val="tx1">
                    <a:lumMod val="75000"/>
                    <a:lumOff val="25000"/>
                  </a:schemeClr>
                </a:solidFill>
                <a:latin typeface="Roboto Medium" charset="0"/>
                <a:ea typeface="Roboto Medium" charset="0"/>
                <a:cs typeface="Roboto Medium" charset="0"/>
              </a:rPr>
              <a:t>螢幕。</a:t>
            </a:r>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3.</a:t>
            </a:r>
            <a:r>
              <a:rPr lang="zh-TW" altLang="en-US" sz="2000" dirty="0" smtClean="0">
                <a:solidFill>
                  <a:schemeClr val="tx1">
                    <a:lumMod val="75000"/>
                    <a:lumOff val="25000"/>
                  </a:schemeClr>
                </a:solidFill>
                <a:latin typeface="Roboto Medium" charset="0"/>
                <a:ea typeface="Roboto Medium" charset="0"/>
                <a:cs typeface="Roboto Medium" charset="0"/>
              </a:rPr>
              <a:t>為了</a:t>
            </a:r>
            <a:r>
              <a:rPr lang="zh-TW" altLang="en-US" sz="2000" dirty="0">
                <a:solidFill>
                  <a:schemeClr val="tx1">
                    <a:lumMod val="75000"/>
                    <a:lumOff val="25000"/>
                  </a:schemeClr>
                </a:solidFill>
                <a:latin typeface="Roboto Medium" charset="0"/>
                <a:ea typeface="Roboto Medium" charset="0"/>
                <a:cs typeface="Roboto Medium" charset="0"/>
              </a:rPr>
              <a:t>提高實驗數據的準確性並反映</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使用的實際情況，每個速度的行駛路線和任務是相同的</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4</a:t>
            </a:r>
            <a:r>
              <a:rPr lang="en-US" altLang="zh-TW" sz="2000" dirty="0" smtClean="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受</a:t>
            </a:r>
            <a:r>
              <a:rPr lang="zh-TW" altLang="en-US" sz="2000" dirty="0" smtClean="0">
                <a:solidFill>
                  <a:schemeClr val="tx1">
                    <a:lumMod val="75000"/>
                    <a:lumOff val="25000"/>
                  </a:schemeClr>
                </a:solidFill>
                <a:latin typeface="Roboto Medium" charset="0"/>
                <a:ea typeface="Roboto Medium" charset="0"/>
                <a:cs typeface="Roboto Medium" charset="0"/>
              </a:rPr>
              <a:t>測</a:t>
            </a:r>
            <a:r>
              <a:rPr lang="zh-TW" altLang="en-US" sz="2000" dirty="0">
                <a:solidFill>
                  <a:schemeClr val="tx1">
                    <a:lumMod val="75000"/>
                    <a:lumOff val="25000"/>
                  </a:schemeClr>
                </a:solidFill>
                <a:latin typeface="Roboto Medium" charset="0"/>
                <a:ea typeface="Roboto Medium" charset="0"/>
                <a:cs typeface="Roboto Medium" charset="0"/>
              </a:rPr>
              <a:t>者</a:t>
            </a:r>
            <a:r>
              <a:rPr lang="zh-TW" altLang="en-US" sz="2000" dirty="0" smtClean="0">
                <a:solidFill>
                  <a:schemeClr val="tx1">
                    <a:lumMod val="75000"/>
                    <a:lumOff val="25000"/>
                  </a:schemeClr>
                </a:solidFill>
                <a:latin typeface="Roboto Medium" charset="0"/>
                <a:ea typeface="Roboto Medium" charset="0"/>
                <a:cs typeface="Roboto Medium" charset="0"/>
              </a:rPr>
              <a:t>以</a:t>
            </a:r>
            <a:r>
              <a:rPr lang="zh-TW" altLang="en-US" sz="2000" dirty="0">
                <a:solidFill>
                  <a:schemeClr val="tx1">
                    <a:lumMod val="75000"/>
                    <a:lumOff val="25000"/>
                  </a:schemeClr>
                </a:solidFill>
                <a:latin typeface="Roboto Medium" charset="0"/>
                <a:ea typeface="Roboto Medium" charset="0"/>
                <a:cs typeface="Roboto Medium" charset="0"/>
              </a:rPr>
              <a:t>一定的速度（</a:t>
            </a:r>
            <a:r>
              <a:rPr lang="en-US" altLang="zh-TW" sz="2000" dirty="0">
                <a:solidFill>
                  <a:schemeClr val="tx1">
                    <a:lumMod val="75000"/>
                    <a:lumOff val="25000"/>
                  </a:schemeClr>
                </a:solidFill>
                <a:latin typeface="Roboto Medium" charset="0"/>
                <a:ea typeface="Roboto Medium" charset="0"/>
                <a:cs typeface="Roboto Medium" charset="0"/>
              </a:rPr>
              <a:t>30,60</a:t>
            </a:r>
            <a:r>
              <a:rPr lang="zh-TW" altLang="en-US" sz="2000" dirty="0">
                <a:solidFill>
                  <a:schemeClr val="tx1">
                    <a:lumMod val="75000"/>
                    <a:lumOff val="25000"/>
                  </a:schemeClr>
                </a:solidFill>
                <a:latin typeface="Roboto Medium" charset="0"/>
                <a:ea typeface="Roboto Medium" charset="0"/>
                <a:cs typeface="Roboto Medium" charset="0"/>
              </a:rPr>
              <a:t>或</a:t>
            </a:r>
            <a:r>
              <a:rPr lang="en-US" altLang="zh-TW" sz="2000" dirty="0">
                <a:solidFill>
                  <a:schemeClr val="tx1">
                    <a:lumMod val="75000"/>
                    <a:lumOff val="25000"/>
                  </a:schemeClr>
                </a:solidFill>
                <a:latin typeface="Roboto Medium" charset="0"/>
                <a:ea typeface="Roboto Medium" charset="0"/>
                <a:cs typeface="Roboto Medium" charset="0"/>
              </a:rPr>
              <a:t>80  </a:t>
            </a:r>
            <a:r>
              <a:rPr lang="zh-TW" altLang="en-US" sz="2000" dirty="0">
                <a:solidFill>
                  <a:schemeClr val="tx1">
                    <a:lumMod val="75000"/>
                    <a:lumOff val="25000"/>
                  </a:schemeClr>
                </a:solidFill>
                <a:latin typeface="Roboto Medium" charset="0"/>
                <a:ea typeface="Roboto Medium" charset="0"/>
                <a:cs typeface="Roboto Medium" charset="0"/>
              </a:rPr>
              <a:t>公里</a:t>
            </a:r>
            <a:r>
              <a:rPr lang="en-US" altLang="zh-TW" sz="2000" dirty="0">
                <a:solidFill>
                  <a:schemeClr val="tx1">
                    <a:lumMod val="75000"/>
                    <a:lumOff val="25000"/>
                  </a:schemeClr>
                </a:solidFill>
                <a:latin typeface="Roboto Medium" charset="0"/>
                <a:ea typeface="Roboto Medium" charset="0"/>
                <a:cs typeface="Roboto Medium" charset="0"/>
              </a:rPr>
              <a:t>/</a:t>
            </a:r>
            <a:r>
              <a:rPr lang="zh-TW" altLang="en-US" sz="2000" dirty="0">
                <a:solidFill>
                  <a:schemeClr val="tx1">
                    <a:lumMod val="75000"/>
                    <a:lumOff val="25000"/>
                  </a:schemeClr>
                </a:solidFill>
                <a:latin typeface="Roboto Medium" charset="0"/>
                <a:ea typeface="Roboto Medium" charset="0"/>
                <a:cs typeface="Roboto Medium" charset="0"/>
              </a:rPr>
              <a:t>小時）一直駕駛汽車</a:t>
            </a:r>
            <a:r>
              <a:rPr lang="en-US" altLang="zh-TW" sz="2000" dirty="0" smtClean="0">
                <a:solidFill>
                  <a:schemeClr val="tx1">
                    <a:lumMod val="75000"/>
                    <a:lumOff val="25000"/>
                  </a:schemeClr>
                </a:solidFill>
                <a:latin typeface="Roboto Medium" charset="0"/>
                <a:ea typeface="Roboto Medium" charset="0"/>
                <a:cs typeface="Roboto Medium" charset="0"/>
              </a:rPr>
              <a:t>5</a:t>
            </a:r>
            <a:r>
              <a:rPr lang="zh-TW" altLang="en-US" sz="2000" dirty="0" smtClean="0">
                <a:solidFill>
                  <a:schemeClr val="tx1">
                    <a:lumMod val="75000"/>
                    <a:lumOff val="25000"/>
                  </a:schemeClr>
                </a:solidFill>
                <a:latin typeface="Roboto Medium" charset="0"/>
                <a:ea typeface="Roboto Medium" charset="0"/>
                <a:cs typeface="Roboto Medium" charset="0"/>
              </a:rPr>
              <a:t>分鐘，</a:t>
            </a:r>
            <a:r>
              <a:rPr lang="en-US" altLang="zh-TW" sz="2000" dirty="0">
                <a:solidFill>
                  <a:schemeClr val="tx1">
                    <a:lumMod val="75000"/>
                    <a:lumOff val="25000"/>
                  </a:schemeClr>
                </a:solidFill>
                <a:latin typeface="Roboto Medium" charset="0"/>
                <a:ea typeface="Roboto Medium" charset="0"/>
                <a:cs typeface="Roboto Medium" charset="0"/>
              </a:rPr>
              <a:t> ECG</a:t>
            </a:r>
            <a:r>
              <a:rPr lang="zh-TW" altLang="en-US" sz="2000" dirty="0">
                <a:solidFill>
                  <a:schemeClr val="tx1">
                    <a:lumMod val="75000"/>
                    <a:lumOff val="25000"/>
                  </a:schemeClr>
                </a:solidFill>
                <a:latin typeface="Roboto Medium" charset="0"/>
                <a:ea typeface="Roboto Medium" charset="0"/>
                <a:cs typeface="Roboto Medium" charset="0"/>
              </a:rPr>
              <a:t>信號</a:t>
            </a:r>
            <a:r>
              <a:rPr lang="zh-TW" altLang="en-US" sz="2000" dirty="0" smtClean="0">
                <a:solidFill>
                  <a:schemeClr val="tx1">
                    <a:lumMod val="75000"/>
                    <a:lumOff val="25000"/>
                  </a:schemeClr>
                </a:solidFill>
                <a:latin typeface="Roboto Medium" charset="0"/>
                <a:ea typeface="Roboto Medium" charset="0"/>
                <a:cs typeface="Roboto Medium" charset="0"/>
              </a:rPr>
              <a:t>穩定，然後執行</a:t>
            </a:r>
            <a:r>
              <a:rPr lang="zh-TW" altLang="en-US" sz="2000" dirty="0">
                <a:solidFill>
                  <a:schemeClr val="tx1">
                    <a:lumMod val="75000"/>
                    <a:lumOff val="25000"/>
                  </a:schemeClr>
                </a:solidFill>
                <a:latin typeface="Roboto Medium" charset="0"/>
                <a:ea typeface="Roboto Medium" charset="0"/>
                <a:cs typeface="Roboto Medium" charset="0"/>
              </a:rPr>
              <a:t>各種</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操作任務</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5.</a:t>
            </a:r>
            <a:r>
              <a:rPr lang="zh-TW" altLang="en-US" sz="2000" dirty="0" smtClean="0">
                <a:solidFill>
                  <a:schemeClr val="tx1">
                    <a:lumMod val="75000"/>
                    <a:lumOff val="25000"/>
                  </a:schemeClr>
                </a:solidFill>
                <a:latin typeface="Roboto Medium" charset="0"/>
                <a:ea typeface="Roboto Medium" charset="0"/>
                <a:cs typeface="Roboto Medium" charset="0"/>
              </a:rPr>
              <a:t>完成</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任務後，所有參與者都需要停下來完成</a:t>
            </a:r>
            <a:r>
              <a:rPr lang="en-US" altLang="zh-TW" sz="2000" dirty="0">
                <a:solidFill>
                  <a:schemeClr val="tx1">
                    <a:lumMod val="75000"/>
                    <a:lumOff val="25000"/>
                  </a:schemeClr>
                </a:solidFill>
                <a:latin typeface="Roboto Medium" charset="0"/>
                <a:ea typeface="Roboto Medium" charset="0"/>
                <a:cs typeface="Roboto Medium" charset="0"/>
              </a:rPr>
              <a:t>SUS</a:t>
            </a:r>
            <a:r>
              <a:rPr lang="zh-TW" altLang="en-US" sz="2000" dirty="0">
                <a:solidFill>
                  <a:schemeClr val="tx1">
                    <a:lumMod val="75000"/>
                    <a:lumOff val="25000"/>
                  </a:schemeClr>
                </a:solidFill>
                <a:latin typeface="Roboto Medium" charset="0"/>
                <a:ea typeface="Roboto Medium" charset="0"/>
                <a:cs typeface="Roboto Medium" charset="0"/>
              </a:rPr>
              <a:t>和</a:t>
            </a:r>
            <a:r>
              <a:rPr lang="en-US" altLang="zh-TW" sz="2000" dirty="0">
                <a:solidFill>
                  <a:schemeClr val="tx1">
                    <a:lumMod val="75000"/>
                    <a:lumOff val="25000"/>
                  </a:schemeClr>
                </a:solidFill>
                <a:latin typeface="Roboto Medium" charset="0"/>
                <a:ea typeface="Roboto Medium" charset="0"/>
                <a:cs typeface="Roboto Medium" charset="0"/>
              </a:rPr>
              <a:t>NASA-TLX</a:t>
            </a:r>
            <a:r>
              <a:rPr lang="zh-TW" altLang="en-US" sz="2000" dirty="0">
                <a:solidFill>
                  <a:schemeClr val="tx1">
                    <a:lumMod val="75000"/>
                    <a:lumOff val="25000"/>
                  </a:schemeClr>
                </a:solidFill>
                <a:latin typeface="Roboto Medium" charset="0"/>
                <a:ea typeface="Roboto Medium" charset="0"/>
                <a:cs typeface="Roboto Medium" charset="0"/>
              </a:rPr>
              <a:t>量</a:t>
            </a:r>
            <a:r>
              <a:rPr lang="zh-TW" altLang="en-US" sz="2000" dirty="0" smtClean="0">
                <a:solidFill>
                  <a:schemeClr val="tx1">
                    <a:lumMod val="75000"/>
                    <a:lumOff val="25000"/>
                  </a:schemeClr>
                </a:solidFill>
                <a:latin typeface="Roboto Medium" charset="0"/>
                <a:ea typeface="Roboto Medium" charset="0"/>
                <a:cs typeface="Roboto Medium" charset="0"/>
              </a:rPr>
              <a:t>表。</a:t>
            </a:r>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6.</a:t>
            </a:r>
            <a:r>
              <a:rPr lang="zh-TW" altLang="en-US" sz="2000" dirty="0" smtClean="0">
                <a:solidFill>
                  <a:schemeClr val="tx1">
                    <a:lumMod val="75000"/>
                    <a:lumOff val="25000"/>
                  </a:schemeClr>
                </a:solidFill>
                <a:latin typeface="Roboto Medium" charset="0"/>
                <a:ea typeface="Roboto Medium" charset="0"/>
                <a:cs typeface="Roboto Medium" charset="0"/>
              </a:rPr>
              <a:t>要求</a:t>
            </a:r>
            <a:r>
              <a:rPr lang="zh-TW" altLang="en-US" sz="2000" dirty="0">
                <a:solidFill>
                  <a:schemeClr val="tx1">
                    <a:lumMod val="75000"/>
                    <a:lumOff val="25000"/>
                  </a:schemeClr>
                </a:solidFill>
                <a:latin typeface="Roboto Medium" charset="0"/>
                <a:ea typeface="Roboto Medium" charset="0"/>
                <a:cs typeface="Roboto Medium" charset="0"/>
              </a:rPr>
              <a:t>所有參與者返回起點並轉換到下一個</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任務</a:t>
            </a:r>
            <a:r>
              <a:rPr lang="zh-TW" altLang="en-US" sz="2000" dirty="0" smtClean="0">
                <a:solidFill>
                  <a:schemeClr val="tx1">
                    <a:lumMod val="75000"/>
                    <a:lumOff val="25000"/>
                  </a:schemeClr>
                </a:solidFill>
                <a:latin typeface="Roboto Medium" charset="0"/>
                <a:ea typeface="Roboto Medium" charset="0"/>
                <a:cs typeface="Roboto Medium" charset="0"/>
              </a:rPr>
              <a:t>。</a:t>
            </a:r>
            <a:endParaRPr lang="en-US" altLang="zh-TW" sz="2000" dirty="0" smtClean="0">
              <a:solidFill>
                <a:schemeClr val="tx1">
                  <a:lumMod val="75000"/>
                  <a:lumOff val="25000"/>
                </a:schemeClr>
              </a:solidFill>
              <a:latin typeface="Roboto Medium" charset="0"/>
              <a:ea typeface="Roboto Medium" charset="0"/>
              <a:cs typeface="Roboto Medium" charset="0"/>
            </a:endParaRPr>
          </a:p>
          <a:p>
            <a:endParaRPr lang="en-US" altLang="zh-TW" sz="2000" dirty="0">
              <a:solidFill>
                <a:schemeClr val="tx1">
                  <a:lumMod val="75000"/>
                  <a:lumOff val="25000"/>
                </a:schemeClr>
              </a:solidFill>
              <a:latin typeface="Roboto Medium" charset="0"/>
              <a:ea typeface="Roboto Medium" charset="0"/>
              <a:cs typeface="Roboto Medium" charset="0"/>
            </a:endParaRPr>
          </a:p>
          <a:p>
            <a:r>
              <a:rPr lang="zh-TW" altLang="en-US" sz="2000" dirty="0" smtClean="0">
                <a:solidFill>
                  <a:schemeClr val="tx1">
                    <a:lumMod val="75000"/>
                    <a:lumOff val="25000"/>
                  </a:schemeClr>
                </a:solidFill>
                <a:latin typeface="Roboto Medium" charset="0"/>
                <a:ea typeface="Roboto Medium" charset="0"/>
                <a:cs typeface="Roboto Medium" charset="0"/>
              </a:rPr>
              <a:t>受測</a:t>
            </a:r>
            <a:r>
              <a:rPr lang="zh-TW" altLang="en-US" sz="2000" dirty="0" smtClean="0">
                <a:solidFill>
                  <a:schemeClr val="tx1">
                    <a:lumMod val="75000"/>
                    <a:lumOff val="25000"/>
                  </a:schemeClr>
                </a:solidFill>
                <a:latin typeface="Roboto Medium" charset="0"/>
                <a:ea typeface="Roboto Medium" charset="0"/>
                <a:cs typeface="Roboto Medium" charset="0"/>
              </a:rPr>
              <a:t>者</a:t>
            </a:r>
            <a:r>
              <a:rPr lang="zh-TW" altLang="en-US" sz="2000" dirty="0" smtClean="0">
                <a:solidFill>
                  <a:schemeClr val="tx1">
                    <a:lumMod val="75000"/>
                    <a:lumOff val="25000"/>
                  </a:schemeClr>
                </a:solidFill>
                <a:latin typeface="Roboto Medium" charset="0"/>
                <a:ea typeface="Roboto Medium" charset="0"/>
                <a:cs typeface="Roboto Medium" charset="0"/>
              </a:rPr>
              <a:t>必</a:t>
            </a:r>
            <a:r>
              <a:rPr lang="zh-TW" altLang="en-US" sz="2000" dirty="0">
                <a:solidFill>
                  <a:schemeClr val="tx1">
                    <a:lumMod val="75000"/>
                    <a:lumOff val="25000"/>
                  </a:schemeClr>
                </a:solidFill>
                <a:latin typeface="Roboto Medium" charset="0"/>
                <a:ea typeface="Roboto Medium" charset="0"/>
                <a:cs typeface="Roboto Medium" charset="0"/>
              </a:rPr>
              <a:t>須</a:t>
            </a:r>
            <a:r>
              <a:rPr lang="zh-TW" altLang="en-US" sz="2000" dirty="0" smtClean="0">
                <a:solidFill>
                  <a:schemeClr val="tx1">
                    <a:lumMod val="75000"/>
                    <a:lumOff val="25000"/>
                  </a:schemeClr>
                </a:solidFill>
                <a:latin typeface="Roboto Medium" charset="0"/>
                <a:ea typeface="Roboto Medium" charset="0"/>
                <a:cs typeface="Roboto Medium" charset="0"/>
              </a:rPr>
              <a:t>：</a:t>
            </a:r>
          </a:p>
          <a:p>
            <a:r>
              <a:rPr lang="en-US" altLang="zh-TW" sz="2000" dirty="0" smtClean="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 盡可能</a:t>
            </a:r>
            <a:r>
              <a:rPr lang="zh-TW" altLang="en-US" sz="2000" dirty="0">
                <a:solidFill>
                  <a:schemeClr val="tx1">
                    <a:lumMod val="75000"/>
                    <a:lumOff val="25000"/>
                  </a:schemeClr>
                </a:solidFill>
                <a:latin typeface="Roboto Medium" charset="0"/>
                <a:ea typeface="Roboto Medium" charset="0"/>
                <a:cs typeface="Roboto Medium" charset="0"/>
              </a:rPr>
              <a:t>在中間車道</a:t>
            </a:r>
            <a:r>
              <a:rPr lang="zh-TW" altLang="en-US" sz="2000" dirty="0" smtClean="0">
                <a:solidFill>
                  <a:schemeClr val="tx1">
                    <a:lumMod val="75000"/>
                    <a:lumOff val="25000"/>
                  </a:schemeClr>
                </a:solidFill>
                <a:latin typeface="Roboto Medium" charset="0"/>
                <a:ea typeface="Roboto Medium" charset="0"/>
                <a:cs typeface="Roboto Medium" charset="0"/>
              </a:rPr>
              <a:t>行駛</a:t>
            </a:r>
            <a:endParaRPr lang="zh-TW" altLang="en-US" sz="2000" dirty="0">
              <a:solidFill>
                <a:schemeClr val="tx1">
                  <a:lumMod val="75000"/>
                  <a:lumOff val="25000"/>
                </a:schemeClr>
              </a:solidFill>
              <a:latin typeface="Roboto Medium" charset="0"/>
              <a:ea typeface="Roboto Medium" charset="0"/>
              <a:cs typeface="Roboto Medium" charset="0"/>
            </a:endParaRPr>
          </a:p>
          <a:p>
            <a:r>
              <a:rPr lang="en-US" altLang="zh-TW" sz="2000" dirty="0" smtClean="0">
                <a:solidFill>
                  <a:schemeClr val="tx1">
                    <a:lumMod val="75000"/>
                    <a:lumOff val="25000"/>
                  </a:schemeClr>
                </a:solidFill>
                <a:latin typeface="Roboto Medium" charset="0"/>
                <a:ea typeface="Roboto Medium" charset="0"/>
                <a:cs typeface="Roboto Medium" charset="0"/>
              </a:rPr>
              <a:t>•</a:t>
            </a:r>
            <a:r>
              <a:rPr lang="zh-TW" altLang="en-US" sz="2000" dirty="0" smtClean="0">
                <a:solidFill>
                  <a:schemeClr val="tx1">
                    <a:lumMod val="75000"/>
                    <a:lumOff val="25000"/>
                  </a:schemeClr>
                </a:solidFill>
                <a:latin typeface="Roboto Medium" charset="0"/>
                <a:ea typeface="Roboto Medium" charset="0"/>
                <a:cs typeface="Roboto Medium" charset="0"/>
              </a:rPr>
              <a:t> 在</a:t>
            </a:r>
            <a:r>
              <a:rPr lang="zh-TW" altLang="en-US" sz="2000" dirty="0">
                <a:solidFill>
                  <a:schemeClr val="tx1">
                    <a:lumMod val="75000"/>
                    <a:lumOff val="25000"/>
                  </a:schemeClr>
                </a:solidFill>
                <a:latin typeface="Roboto Medium" charset="0"/>
                <a:ea typeface="Roboto Medium" charset="0"/>
                <a:cs typeface="Roboto Medium" charset="0"/>
              </a:rPr>
              <a:t>安全駕駛的同時，盡可能專注於</a:t>
            </a:r>
            <a:r>
              <a:rPr lang="en-US" altLang="zh-TW" sz="2000" dirty="0">
                <a:solidFill>
                  <a:schemeClr val="tx1">
                    <a:lumMod val="75000"/>
                    <a:lumOff val="25000"/>
                  </a:schemeClr>
                </a:solidFill>
                <a:latin typeface="Roboto Medium" charset="0"/>
                <a:ea typeface="Roboto Medium" charset="0"/>
                <a:cs typeface="Roboto Medium" charset="0"/>
              </a:rPr>
              <a:t>IVIS</a:t>
            </a:r>
            <a:r>
              <a:rPr lang="zh-TW" altLang="en-US" sz="2000" dirty="0">
                <a:solidFill>
                  <a:schemeClr val="tx1">
                    <a:lumMod val="75000"/>
                    <a:lumOff val="25000"/>
                  </a:schemeClr>
                </a:solidFill>
                <a:latin typeface="Roboto Medium" charset="0"/>
                <a:ea typeface="Roboto Medium" charset="0"/>
                <a:cs typeface="Roboto Medium" charset="0"/>
              </a:rPr>
              <a:t>的使用。</a:t>
            </a:r>
          </a:p>
        </p:txBody>
      </p:sp>
      <p:sp>
        <p:nvSpPr>
          <p:cNvPr id="17" name="TextBox 16"/>
          <p:cNvSpPr txBox="1"/>
          <p:nvPr/>
        </p:nvSpPr>
        <p:spPr>
          <a:xfrm>
            <a:off x="902560" y="504035"/>
            <a:ext cx="5876930" cy="584775"/>
          </a:xfrm>
          <a:prstGeom prst="rect">
            <a:avLst/>
          </a:prstGeom>
          <a:noFill/>
        </p:spPr>
        <p:txBody>
          <a:bodyPr wrap="none" rtlCol="0">
            <a:spAutoFit/>
          </a:bodyPr>
          <a:lstStyle/>
          <a:p>
            <a:r>
              <a:rPr lang="en-US" altLang="zh-TW" sz="3200" dirty="0" smtClean="0">
                <a:solidFill>
                  <a:srgbClr val="FF9F1B"/>
                </a:solidFill>
                <a:latin typeface="Nexa Bold" charset="0"/>
                <a:ea typeface="Nexa Bold" charset="0"/>
                <a:cs typeface="Nexa Bold" charset="0"/>
              </a:rPr>
              <a:t>Research method</a:t>
            </a:r>
            <a:r>
              <a:rPr lang="zh-TW" altLang="en-US" sz="3200" dirty="0" smtClean="0">
                <a:solidFill>
                  <a:srgbClr val="FF9F1B"/>
                </a:solidFill>
                <a:latin typeface="Nexa Bold" charset="0"/>
                <a:ea typeface="Nexa Bold" charset="0"/>
                <a:cs typeface="Nexa Bold" charset="0"/>
              </a:rPr>
              <a:t> </a:t>
            </a:r>
            <a:r>
              <a:rPr lang="en-US" altLang="zh-TW" sz="3200" dirty="0" smtClean="0">
                <a:solidFill>
                  <a:srgbClr val="FF9F1B"/>
                </a:solidFill>
                <a:latin typeface="Nexa Bold" charset="0"/>
                <a:ea typeface="Nexa Bold" charset="0"/>
                <a:cs typeface="Nexa Bold" charset="0"/>
              </a:rPr>
              <a:t>-</a:t>
            </a:r>
            <a:r>
              <a:rPr lang="zh-TW" altLang="en-US" sz="3200" dirty="0" smtClean="0">
                <a:solidFill>
                  <a:srgbClr val="FF9F1B"/>
                </a:solidFill>
                <a:latin typeface="Nexa Bold" charset="0"/>
                <a:ea typeface="Nexa Bold" charset="0"/>
                <a:cs typeface="Nexa Bold" charset="0"/>
              </a:rPr>
              <a:t> </a:t>
            </a:r>
            <a:r>
              <a:rPr lang="en-US" altLang="zh-TW" sz="3200" dirty="0">
                <a:solidFill>
                  <a:srgbClr val="FF9F1B"/>
                </a:solidFill>
                <a:latin typeface="Nexa Bold" charset="0"/>
                <a:ea typeface="Nexa Bold" charset="0"/>
                <a:cs typeface="Nexa Bold" charset="0"/>
              </a:rPr>
              <a:t>Procedures</a:t>
            </a:r>
            <a:endParaRPr lang="en-US" sz="3200" dirty="0">
              <a:solidFill>
                <a:schemeClr val="tx1">
                  <a:lumMod val="75000"/>
                  <a:lumOff val="25000"/>
                </a:schemeClr>
              </a:solidFill>
              <a:latin typeface="Nexa Bold" charset="0"/>
              <a:ea typeface="Nexa Bold" charset="0"/>
              <a:cs typeface="Nexa Bold" charset="0"/>
            </a:endParaRPr>
          </a:p>
        </p:txBody>
      </p:sp>
      <p:sp>
        <p:nvSpPr>
          <p:cNvPr id="20" name="Freeform 19"/>
          <p:cNvSpPr>
            <a:spLocks noChangeArrowheads="1"/>
          </p:cNvSpPr>
          <p:nvPr/>
        </p:nvSpPr>
        <p:spPr bwMode="auto">
          <a:xfrm>
            <a:off x="537406" y="501364"/>
            <a:ext cx="365154" cy="407098"/>
          </a:xfrm>
          <a:custGeom>
            <a:avLst/>
            <a:gdLst>
              <a:gd name="T0" fmla="*/ 6562 w 9250"/>
              <a:gd name="T1" fmla="*/ 813 h 10313"/>
              <a:gd name="T2" fmla="*/ 8874 w 9250"/>
              <a:gd name="T3" fmla="*/ 1313 h 10313"/>
              <a:gd name="T4" fmla="*/ 8874 w 9250"/>
              <a:gd name="T5" fmla="*/ 1531 h 10313"/>
              <a:gd name="T6" fmla="*/ 7593 w 9250"/>
              <a:gd name="T7" fmla="*/ 1406 h 10313"/>
              <a:gd name="T8" fmla="*/ 4999 w 9250"/>
              <a:gd name="T9" fmla="*/ 1781 h 10313"/>
              <a:gd name="T10" fmla="*/ 3938 w 9250"/>
              <a:gd name="T11" fmla="*/ 4438 h 10313"/>
              <a:gd name="T12" fmla="*/ 2406 w 9250"/>
              <a:gd name="T13" fmla="*/ 7624 h 10313"/>
              <a:gd name="T14" fmla="*/ 2000 w 9250"/>
              <a:gd name="T15" fmla="*/ 9187 h 10313"/>
              <a:gd name="T16" fmla="*/ 3219 w 9250"/>
              <a:gd name="T17" fmla="*/ 8280 h 10313"/>
              <a:gd name="T18" fmla="*/ 4375 w 9250"/>
              <a:gd name="T19" fmla="*/ 6562 h 10313"/>
              <a:gd name="T20" fmla="*/ 5030 w 9250"/>
              <a:gd name="T21" fmla="*/ 5468 h 10313"/>
              <a:gd name="T22" fmla="*/ 5280 w 9250"/>
              <a:gd name="T23" fmla="*/ 5343 h 10313"/>
              <a:gd name="T24" fmla="*/ 5030 w 9250"/>
              <a:gd name="T25" fmla="*/ 5999 h 10313"/>
              <a:gd name="T26" fmla="*/ 3313 w 9250"/>
              <a:gd name="T27" fmla="*/ 8749 h 10313"/>
              <a:gd name="T28" fmla="*/ 1813 w 9250"/>
              <a:gd name="T29" fmla="*/ 10312 h 10313"/>
              <a:gd name="T30" fmla="*/ 750 w 9250"/>
              <a:gd name="T31" fmla="*/ 9780 h 10313"/>
              <a:gd name="T32" fmla="*/ 0 w 9250"/>
              <a:gd name="T33" fmla="*/ 8968 h 10313"/>
              <a:gd name="T34" fmla="*/ 625 w 9250"/>
              <a:gd name="T35" fmla="*/ 7249 h 10313"/>
              <a:gd name="T36" fmla="*/ 1969 w 9250"/>
              <a:gd name="T37" fmla="*/ 4500 h 10313"/>
              <a:gd name="T38" fmla="*/ 3250 w 9250"/>
              <a:gd name="T39" fmla="*/ 1906 h 10313"/>
              <a:gd name="T40" fmla="*/ 1625 w 9250"/>
              <a:gd name="T41" fmla="*/ 1813 h 10313"/>
              <a:gd name="T42" fmla="*/ 969 w 9250"/>
              <a:gd name="T43" fmla="*/ 1188 h 10313"/>
              <a:gd name="T44" fmla="*/ 1063 w 9250"/>
              <a:gd name="T45" fmla="*/ 688 h 10313"/>
              <a:gd name="T46" fmla="*/ 1219 w 9250"/>
              <a:gd name="T47" fmla="*/ 563 h 10313"/>
              <a:gd name="T48" fmla="*/ 1437 w 9250"/>
              <a:gd name="T49" fmla="*/ 969 h 10313"/>
              <a:gd name="T50" fmla="*/ 2594 w 9250"/>
              <a:gd name="T51" fmla="*/ 1188 h 10313"/>
              <a:gd name="T52" fmla="*/ 3750 w 9250"/>
              <a:gd name="T53" fmla="*/ 594 h 10313"/>
              <a:gd name="T54" fmla="*/ 3656 w 9250"/>
              <a:gd name="T55" fmla="*/ 219 h 10313"/>
              <a:gd name="T56" fmla="*/ 3625 w 9250"/>
              <a:gd name="T57" fmla="*/ 31 h 10313"/>
              <a:gd name="T58" fmla="*/ 4250 w 9250"/>
              <a:gd name="T59" fmla="*/ 62 h 10313"/>
              <a:gd name="T60" fmla="*/ 4780 w 9250"/>
              <a:gd name="T61" fmla="*/ 531 h 10313"/>
              <a:gd name="T62" fmla="*/ 5124 w 9250"/>
              <a:gd name="T63" fmla="*/ 938 h 10313"/>
              <a:gd name="T64" fmla="*/ 5999 w 9250"/>
              <a:gd name="T65" fmla="*/ 844 h 10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0" h="10313">
                <a:moveTo>
                  <a:pt x="6562" y="813"/>
                </a:moveTo>
                <a:lnTo>
                  <a:pt x="6562" y="813"/>
                </a:lnTo>
                <a:cubicBezTo>
                  <a:pt x="7062" y="813"/>
                  <a:pt x="7530" y="875"/>
                  <a:pt x="7937" y="969"/>
                </a:cubicBezTo>
                <a:cubicBezTo>
                  <a:pt x="8312" y="1094"/>
                  <a:pt x="8624" y="1188"/>
                  <a:pt x="8874" y="1313"/>
                </a:cubicBezTo>
                <a:cubicBezTo>
                  <a:pt x="9093" y="1438"/>
                  <a:pt x="9218" y="1531"/>
                  <a:pt x="9218" y="1594"/>
                </a:cubicBezTo>
                <a:cubicBezTo>
                  <a:pt x="9249" y="1656"/>
                  <a:pt x="9124" y="1625"/>
                  <a:pt x="8874" y="1531"/>
                </a:cubicBezTo>
                <a:cubicBezTo>
                  <a:pt x="8655" y="1438"/>
                  <a:pt x="8437" y="1375"/>
                  <a:pt x="8249" y="1375"/>
                </a:cubicBezTo>
                <a:cubicBezTo>
                  <a:pt x="8062" y="1375"/>
                  <a:pt x="7843" y="1375"/>
                  <a:pt x="7593" y="1406"/>
                </a:cubicBezTo>
                <a:cubicBezTo>
                  <a:pt x="7312" y="1469"/>
                  <a:pt x="6999" y="1500"/>
                  <a:pt x="6593" y="1594"/>
                </a:cubicBezTo>
                <a:cubicBezTo>
                  <a:pt x="6187" y="1656"/>
                  <a:pt x="5655" y="1719"/>
                  <a:pt x="4999" y="1781"/>
                </a:cubicBezTo>
                <a:cubicBezTo>
                  <a:pt x="4968" y="2063"/>
                  <a:pt x="4843" y="2438"/>
                  <a:pt x="4624" y="2906"/>
                </a:cubicBezTo>
                <a:cubicBezTo>
                  <a:pt x="4438" y="3375"/>
                  <a:pt x="4188" y="3875"/>
                  <a:pt x="3938" y="4438"/>
                </a:cubicBezTo>
                <a:cubicBezTo>
                  <a:pt x="3656" y="4969"/>
                  <a:pt x="3406" y="5530"/>
                  <a:pt x="3125" y="6093"/>
                </a:cubicBezTo>
                <a:cubicBezTo>
                  <a:pt x="2844" y="6655"/>
                  <a:pt x="2594" y="7155"/>
                  <a:pt x="2406" y="7624"/>
                </a:cubicBezTo>
                <a:cubicBezTo>
                  <a:pt x="2188" y="8093"/>
                  <a:pt x="2031" y="8468"/>
                  <a:pt x="1938" y="8749"/>
                </a:cubicBezTo>
                <a:cubicBezTo>
                  <a:pt x="1875" y="9030"/>
                  <a:pt x="1875" y="9187"/>
                  <a:pt x="2000" y="9187"/>
                </a:cubicBezTo>
                <a:cubicBezTo>
                  <a:pt x="2188" y="9187"/>
                  <a:pt x="2375" y="9093"/>
                  <a:pt x="2594" y="8937"/>
                </a:cubicBezTo>
                <a:cubicBezTo>
                  <a:pt x="2781" y="8749"/>
                  <a:pt x="3000" y="8562"/>
                  <a:pt x="3219" y="8280"/>
                </a:cubicBezTo>
                <a:cubicBezTo>
                  <a:pt x="3406" y="8030"/>
                  <a:pt x="3625" y="7749"/>
                  <a:pt x="3844" y="7437"/>
                </a:cubicBezTo>
                <a:cubicBezTo>
                  <a:pt x="4031" y="7124"/>
                  <a:pt x="4219" y="6843"/>
                  <a:pt x="4375" y="6562"/>
                </a:cubicBezTo>
                <a:cubicBezTo>
                  <a:pt x="4563" y="6280"/>
                  <a:pt x="4687" y="6062"/>
                  <a:pt x="4811" y="5843"/>
                </a:cubicBezTo>
                <a:cubicBezTo>
                  <a:pt x="4905" y="5655"/>
                  <a:pt x="4999" y="5530"/>
                  <a:pt x="5030" y="5468"/>
                </a:cubicBezTo>
                <a:cubicBezTo>
                  <a:pt x="5062" y="5437"/>
                  <a:pt x="5124" y="5374"/>
                  <a:pt x="5155" y="5343"/>
                </a:cubicBezTo>
                <a:cubicBezTo>
                  <a:pt x="5218" y="5343"/>
                  <a:pt x="5249" y="5343"/>
                  <a:pt x="5280" y="5343"/>
                </a:cubicBezTo>
                <a:cubicBezTo>
                  <a:pt x="5312" y="5374"/>
                  <a:pt x="5312" y="5437"/>
                  <a:pt x="5280" y="5562"/>
                </a:cubicBezTo>
                <a:cubicBezTo>
                  <a:pt x="5218" y="5655"/>
                  <a:pt x="5155" y="5812"/>
                  <a:pt x="5030" y="5999"/>
                </a:cubicBezTo>
                <a:cubicBezTo>
                  <a:pt x="4749" y="6405"/>
                  <a:pt x="4469" y="6843"/>
                  <a:pt x="4188" y="7343"/>
                </a:cubicBezTo>
                <a:cubicBezTo>
                  <a:pt x="3906" y="7843"/>
                  <a:pt x="3594" y="8312"/>
                  <a:pt x="3313" y="8749"/>
                </a:cubicBezTo>
                <a:cubicBezTo>
                  <a:pt x="3031" y="9187"/>
                  <a:pt x="2750" y="9562"/>
                  <a:pt x="2500" y="9874"/>
                </a:cubicBezTo>
                <a:cubicBezTo>
                  <a:pt x="2250" y="10155"/>
                  <a:pt x="2000" y="10312"/>
                  <a:pt x="1813" y="10312"/>
                </a:cubicBezTo>
                <a:cubicBezTo>
                  <a:pt x="1719" y="10312"/>
                  <a:pt x="1562" y="10249"/>
                  <a:pt x="1344" y="10155"/>
                </a:cubicBezTo>
                <a:cubicBezTo>
                  <a:pt x="1156" y="10030"/>
                  <a:pt x="938" y="9905"/>
                  <a:pt x="750" y="9780"/>
                </a:cubicBezTo>
                <a:cubicBezTo>
                  <a:pt x="563" y="9624"/>
                  <a:pt x="375" y="9499"/>
                  <a:pt x="219" y="9343"/>
                </a:cubicBezTo>
                <a:cubicBezTo>
                  <a:pt x="94" y="9187"/>
                  <a:pt x="0" y="9062"/>
                  <a:pt x="0" y="8968"/>
                </a:cubicBezTo>
                <a:cubicBezTo>
                  <a:pt x="0" y="8843"/>
                  <a:pt x="63" y="8624"/>
                  <a:pt x="188" y="8312"/>
                </a:cubicBezTo>
                <a:cubicBezTo>
                  <a:pt x="281" y="7999"/>
                  <a:pt x="438" y="7655"/>
                  <a:pt x="625" y="7249"/>
                </a:cubicBezTo>
                <a:cubicBezTo>
                  <a:pt x="813" y="6843"/>
                  <a:pt x="1031" y="6405"/>
                  <a:pt x="1250" y="5937"/>
                </a:cubicBezTo>
                <a:cubicBezTo>
                  <a:pt x="1469" y="5468"/>
                  <a:pt x="1719" y="5000"/>
                  <a:pt x="1969" y="4500"/>
                </a:cubicBezTo>
                <a:cubicBezTo>
                  <a:pt x="2219" y="4031"/>
                  <a:pt x="2438" y="3563"/>
                  <a:pt x="2656" y="3125"/>
                </a:cubicBezTo>
                <a:cubicBezTo>
                  <a:pt x="2875" y="2688"/>
                  <a:pt x="3094" y="2281"/>
                  <a:pt x="3250" y="1906"/>
                </a:cubicBezTo>
                <a:cubicBezTo>
                  <a:pt x="2875" y="1938"/>
                  <a:pt x="2531" y="1938"/>
                  <a:pt x="2250" y="1938"/>
                </a:cubicBezTo>
                <a:cubicBezTo>
                  <a:pt x="1969" y="1906"/>
                  <a:pt x="1750" y="1875"/>
                  <a:pt x="1625" y="1813"/>
                </a:cubicBezTo>
                <a:cubicBezTo>
                  <a:pt x="1406" y="1750"/>
                  <a:pt x="1250" y="1625"/>
                  <a:pt x="1156" y="1531"/>
                </a:cubicBezTo>
                <a:cubicBezTo>
                  <a:pt x="1063" y="1406"/>
                  <a:pt x="1000" y="1313"/>
                  <a:pt x="969" y="1188"/>
                </a:cubicBezTo>
                <a:cubicBezTo>
                  <a:pt x="969" y="1094"/>
                  <a:pt x="969" y="1000"/>
                  <a:pt x="969" y="906"/>
                </a:cubicBezTo>
                <a:cubicBezTo>
                  <a:pt x="1000" y="844"/>
                  <a:pt x="1031" y="750"/>
                  <a:pt x="1063" y="688"/>
                </a:cubicBezTo>
                <a:cubicBezTo>
                  <a:pt x="1063" y="656"/>
                  <a:pt x="1094" y="625"/>
                  <a:pt x="1125" y="594"/>
                </a:cubicBezTo>
                <a:cubicBezTo>
                  <a:pt x="1156" y="594"/>
                  <a:pt x="1188" y="563"/>
                  <a:pt x="1219" y="563"/>
                </a:cubicBezTo>
                <a:cubicBezTo>
                  <a:pt x="1281" y="563"/>
                  <a:pt x="1313" y="563"/>
                  <a:pt x="1375" y="563"/>
                </a:cubicBezTo>
                <a:cubicBezTo>
                  <a:pt x="1313" y="750"/>
                  <a:pt x="1344" y="875"/>
                  <a:pt x="1437" y="969"/>
                </a:cubicBezTo>
                <a:cubicBezTo>
                  <a:pt x="1531" y="1063"/>
                  <a:pt x="1656" y="1125"/>
                  <a:pt x="1875" y="1156"/>
                </a:cubicBezTo>
                <a:cubicBezTo>
                  <a:pt x="2063" y="1188"/>
                  <a:pt x="2313" y="1219"/>
                  <a:pt x="2594" y="1188"/>
                </a:cubicBezTo>
                <a:cubicBezTo>
                  <a:pt x="2906" y="1188"/>
                  <a:pt x="3219" y="1156"/>
                  <a:pt x="3594" y="1125"/>
                </a:cubicBezTo>
                <a:cubicBezTo>
                  <a:pt x="3719" y="844"/>
                  <a:pt x="3750" y="688"/>
                  <a:pt x="3750" y="594"/>
                </a:cubicBezTo>
                <a:cubicBezTo>
                  <a:pt x="3750" y="500"/>
                  <a:pt x="3750" y="438"/>
                  <a:pt x="3719" y="375"/>
                </a:cubicBezTo>
                <a:cubicBezTo>
                  <a:pt x="3719" y="313"/>
                  <a:pt x="3688" y="250"/>
                  <a:pt x="3656" y="219"/>
                </a:cubicBezTo>
                <a:cubicBezTo>
                  <a:pt x="3625" y="156"/>
                  <a:pt x="3594" y="125"/>
                  <a:pt x="3563" y="94"/>
                </a:cubicBezTo>
                <a:cubicBezTo>
                  <a:pt x="3500" y="62"/>
                  <a:pt x="3531" y="31"/>
                  <a:pt x="3625" y="31"/>
                </a:cubicBezTo>
                <a:cubicBezTo>
                  <a:pt x="3719" y="0"/>
                  <a:pt x="3844" y="0"/>
                  <a:pt x="4000" y="0"/>
                </a:cubicBezTo>
                <a:cubicBezTo>
                  <a:pt x="4063" y="0"/>
                  <a:pt x="4156" y="31"/>
                  <a:pt x="4250" y="62"/>
                </a:cubicBezTo>
                <a:cubicBezTo>
                  <a:pt x="4344" y="94"/>
                  <a:pt x="4438" y="156"/>
                  <a:pt x="4531" y="219"/>
                </a:cubicBezTo>
                <a:cubicBezTo>
                  <a:pt x="4624" y="313"/>
                  <a:pt x="4687" y="406"/>
                  <a:pt x="4780" y="531"/>
                </a:cubicBezTo>
                <a:cubicBezTo>
                  <a:pt x="4874" y="625"/>
                  <a:pt x="4936" y="781"/>
                  <a:pt x="4999" y="969"/>
                </a:cubicBezTo>
                <a:cubicBezTo>
                  <a:pt x="4999" y="969"/>
                  <a:pt x="5062" y="969"/>
                  <a:pt x="5124" y="938"/>
                </a:cubicBezTo>
                <a:cubicBezTo>
                  <a:pt x="5218" y="938"/>
                  <a:pt x="5343" y="906"/>
                  <a:pt x="5499" y="906"/>
                </a:cubicBezTo>
                <a:cubicBezTo>
                  <a:pt x="5655" y="875"/>
                  <a:pt x="5812" y="844"/>
                  <a:pt x="5999" y="844"/>
                </a:cubicBezTo>
                <a:cubicBezTo>
                  <a:pt x="6187" y="813"/>
                  <a:pt x="6374" y="813"/>
                  <a:pt x="6562" y="813"/>
                </a:cubicBezTo>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2416336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3395</Words>
  <Application>Microsoft Office PowerPoint</Application>
  <PresentationFormat>寬螢幕</PresentationFormat>
  <Paragraphs>282</Paragraphs>
  <Slides>21</Slides>
  <Notes>18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21</vt:i4>
      </vt:variant>
    </vt:vector>
  </HeadingPairs>
  <TitlesOfParts>
    <vt:vector size="29" baseType="lpstr">
      <vt:lpstr>Nexa Bold</vt:lpstr>
      <vt:lpstr>Roboto Medium</vt:lpstr>
      <vt:lpstr>Roboto Thin</vt:lpstr>
      <vt:lpstr>微軟正黑體 Light</vt:lpstr>
      <vt:lpstr>新細明體</vt:lpstr>
      <vt:lpstr>Arial</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143</cp:revision>
  <dcterms:created xsi:type="dcterms:W3CDTF">2016-05-17T02:28:19Z</dcterms:created>
  <dcterms:modified xsi:type="dcterms:W3CDTF">2018-09-14T05:42:14Z</dcterms:modified>
</cp:coreProperties>
</file>